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handoutMasterIdLst>
    <p:handoutMasterId r:id="rId94"/>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335" r:id="rId16"/>
    <p:sldId id="334" r:id="rId17"/>
    <p:sldId id="336" r:id="rId18"/>
    <p:sldId id="337" r:id="rId19"/>
    <p:sldId id="270" r:id="rId20"/>
    <p:sldId id="272" r:id="rId21"/>
    <p:sldId id="271" r:id="rId22"/>
    <p:sldId id="273" r:id="rId23"/>
    <p:sldId id="338" r:id="rId24"/>
    <p:sldId id="274" r:id="rId25"/>
    <p:sldId id="275" r:id="rId26"/>
    <p:sldId id="276" r:id="rId27"/>
    <p:sldId id="278" r:id="rId28"/>
    <p:sldId id="277"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5" r:id="rId55"/>
    <p:sldId id="306" r:id="rId56"/>
    <p:sldId id="324" r:id="rId57"/>
    <p:sldId id="307" r:id="rId58"/>
    <p:sldId id="308" r:id="rId59"/>
    <p:sldId id="309" r:id="rId60"/>
    <p:sldId id="310" r:id="rId61"/>
    <p:sldId id="311" r:id="rId62"/>
    <p:sldId id="312" r:id="rId63"/>
    <p:sldId id="313" r:id="rId64"/>
    <p:sldId id="314" r:id="rId65"/>
    <p:sldId id="339" r:id="rId66"/>
    <p:sldId id="315" r:id="rId67"/>
    <p:sldId id="316" r:id="rId68"/>
    <p:sldId id="317" r:id="rId69"/>
    <p:sldId id="318" r:id="rId70"/>
    <p:sldId id="319" r:id="rId71"/>
    <p:sldId id="320" r:id="rId72"/>
    <p:sldId id="321" r:id="rId73"/>
    <p:sldId id="340" r:id="rId74"/>
    <p:sldId id="342" r:id="rId75"/>
    <p:sldId id="341" r:id="rId76"/>
    <p:sldId id="322" r:id="rId77"/>
    <p:sldId id="347" r:id="rId78"/>
    <p:sldId id="346" r:id="rId79"/>
    <p:sldId id="345" r:id="rId80"/>
    <p:sldId id="323" r:id="rId81"/>
    <p:sldId id="325" r:id="rId82"/>
    <p:sldId id="326" r:id="rId83"/>
    <p:sldId id="327" r:id="rId84"/>
    <p:sldId id="343" r:id="rId85"/>
    <p:sldId id="328" r:id="rId86"/>
    <p:sldId id="329" r:id="rId87"/>
    <p:sldId id="330" r:id="rId88"/>
    <p:sldId id="331" r:id="rId89"/>
    <p:sldId id="332" r:id="rId90"/>
    <p:sldId id="333" r:id="rId91"/>
    <p:sldId id="344" r:id="rId92"/>
    <p:sldId id="348" r:id="rId9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13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75382A3-B597-4EC4-BD8F-1751779F24A0}" type="datetimeFigureOut">
              <a:rPr lang="en-US" smtClean="0"/>
              <a:t>3/21/2012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947DA4F-70C2-4282-B2CF-E6B62492958F}"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6EC8D3CF-22C5-411F-8AAC-5EC48636C6F4}" type="datetimeFigureOut">
              <a:rPr lang="en-US" smtClean="0"/>
              <a:pPr/>
              <a:t>3/21/2012</a:t>
            </a:fld>
            <a:endParaRPr lang="en-US" dirty="0"/>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dirty="0"/>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A701030F-65DC-42A8-AD91-52F694DEE4B2}"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EC8D3CF-22C5-411F-8AAC-5EC48636C6F4}" type="datetimeFigureOut">
              <a:rPr lang="en-US" smtClean="0"/>
              <a:pPr/>
              <a:t>3/21/2012</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A701030F-65DC-42A8-AD91-52F694DEE4B2}"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6EC8D3CF-22C5-411F-8AAC-5EC48636C6F4}" type="datetimeFigureOut">
              <a:rPr lang="en-US" smtClean="0"/>
              <a:pPr/>
              <a:t>3/21/2012</a:t>
            </a:fld>
            <a:endParaRPr lang="en-US" dirty="0"/>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dirty="0"/>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A701030F-65DC-42A8-AD91-52F694DEE4B2}"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EC8D3CF-22C5-411F-8AAC-5EC48636C6F4}" type="datetimeFigureOut">
              <a:rPr lang="en-US" smtClean="0"/>
              <a:pPr/>
              <a:t>3/21/2012</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A701030F-65DC-42A8-AD91-52F694DEE4B2}"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6EC8D3CF-22C5-411F-8AAC-5EC48636C6F4}" type="datetimeFigureOut">
              <a:rPr lang="en-US" smtClean="0"/>
              <a:pPr/>
              <a:t>3/21/2012</a:t>
            </a:fld>
            <a:endParaRPr lang="en-US" dirty="0"/>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dirty="0"/>
          </a:p>
        </p:txBody>
      </p:sp>
      <p:sp>
        <p:nvSpPr>
          <p:cNvPr id="6" name="Slide Number Placeholder 5"/>
          <p:cNvSpPr>
            <a:spLocks noGrp="1"/>
          </p:cNvSpPr>
          <p:nvPr>
            <p:ph type="sldNum" sz="quarter" idx="12"/>
          </p:nvPr>
        </p:nvSpPr>
        <p:spPr>
          <a:xfrm>
            <a:off x="6733952" y="6555112"/>
            <a:ext cx="588336" cy="228600"/>
          </a:xfrm>
        </p:spPr>
        <p:txBody>
          <a:bodyPr/>
          <a:lstStyle>
            <a:extLst/>
          </a:lstStyle>
          <a:p>
            <a:fld id="{A701030F-65DC-42A8-AD91-52F694DEE4B2}"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EC8D3CF-22C5-411F-8AAC-5EC48636C6F4}" type="datetimeFigureOut">
              <a:rPr lang="en-US" smtClean="0"/>
              <a:pPr/>
              <a:t>3/21/2012</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A701030F-65DC-42A8-AD91-52F694DEE4B2}"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EC8D3CF-22C5-411F-8AAC-5EC48636C6F4}" type="datetimeFigureOut">
              <a:rPr lang="en-US" smtClean="0"/>
              <a:pPr/>
              <a:t>3/21/2012</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A701030F-65DC-42A8-AD91-52F694DEE4B2}"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6EC8D3CF-22C5-411F-8AAC-5EC48636C6F4}" type="datetimeFigureOut">
              <a:rPr lang="en-US" smtClean="0"/>
              <a:pPr/>
              <a:t>3/21/2012</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A701030F-65DC-42A8-AD91-52F694DEE4B2}"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6EC8D3CF-22C5-411F-8AAC-5EC48636C6F4}" type="datetimeFigureOut">
              <a:rPr lang="en-US" smtClean="0"/>
              <a:pPr/>
              <a:t>3/21/2012</a:t>
            </a:fld>
            <a:endParaRPr lang="en-US" dirty="0"/>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dirty="0"/>
          </a:p>
        </p:txBody>
      </p:sp>
      <p:sp>
        <p:nvSpPr>
          <p:cNvPr id="4" name="Slide Number Placeholder 3"/>
          <p:cNvSpPr>
            <a:spLocks noGrp="1"/>
          </p:cNvSpPr>
          <p:nvPr>
            <p:ph type="sldNum" sz="quarter" idx="12"/>
          </p:nvPr>
        </p:nvSpPr>
        <p:spPr/>
        <p:txBody>
          <a:bodyPr/>
          <a:lstStyle>
            <a:extLst/>
          </a:lstStyle>
          <a:p>
            <a:fld id="{A701030F-65DC-42A8-AD91-52F694DEE4B2}"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EC8D3CF-22C5-411F-8AAC-5EC48636C6F4}" type="datetimeFigureOut">
              <a:rPr lang="en-US" smtClean="0"/>
              <a:pPr/>
              <a:t>3/21/2012</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A701030F-65DC-42A8-AD91-52F694DEE4B2}"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6EC8D3CF-22C5-411F-8AAC-5EC48636C6F4}" type="datetimeFigureOut">
              <a:rPr lang="en-US" smtClean="0"/>
              <a:pPr/>
              <a:t>3/21/2012</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A701030F-65DC-42A8-AD91-52F694DEE4B2}" type="slidenum">
              <a:rPr lang="en-US" smtClean="0"/>
              <a:pPr/>
              <a:t>‹#›</a:t>
            </a:fld>
            <a:endParaRPr lang="en-US" dirty="0"/>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dirty="0"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6EC8D3CF-22C5-411F-8AAC-5EC48636C6F4}" type="datetimeFigureOut">
              <a:rPr lang="en-US" smtClean="0"/>
              <a:pPr/>
              <a:t>3/21/2012</a:t>
            </a:fld>
            <a:endParaRPr lang="en-US" dirty="0"/>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dirty="0"/>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A701030F-65DC-42A8-AD91-52F694DEE4B2}"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youtube.com/watch?v=lZQ4yQDIf5k"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hyperlink" Target="http://www.youtube.com/watch?v=PIj9BdkS46E&amp;feature=related"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hyperlink" Target="http://www.spartacus.schoolnet.co.uk/ITlondon.htm" TargetMode="Externa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hyperlink" Target="http://www.biblegateway.com/passage/?search=Romans+1:25&amp;version=NIV"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hyperlink" Target="http://www.youtube.com/watch?v=ITbuFIG4Xvc" TargetMode="External"/><Relationship Id="rId2" Type="http://schemas.openxmlformats.org/officeDocument/2006/relationships/hyperlink" Target="http://www.youtube.com/watch?v=1anfbfOHozk&amp;feature=related" TargetMode="Externa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Chapter 21</a:t>
            </a:r>
            <a:endParaRPr lang="en-US" dirty="0"/>
          </a:p>
        </p:txBody>
      </p:sp>
      <p:sp>
        <p:nvSpPr>
          <p:cNvPr id="3" name="Subtitle 2"/>
          <p:cNvSpPr>
            <a:spLocks noGrp="1"/>
          </p:cNvSpPr>
          <p:nvPr>
            <p:ph type="subTitle" idx="1"/>
          </p:nvPr>
        </p:nvSpPr>
        <p:spPr/>
        <p:txBody>
          <a:bodyPr/>
          <a:lstStyle/>
          <a:p>
            <a:r>
              <a:rPr lang="en-US" dirty="0" smtClean="0"/>
              <a:t>Discontent &amp; Experimentation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new Deal</a:t>
            </a:r>
            <a:endParaRPr lang="en-US" dirty="0"/>
          </a:p>
        </p:txBody>
      </p:sp>
      <p:sp>
        <p:nvSpPr>
          <p:cNvPr id="3" name="Content Placeholder 2"/>
          <p:cNvSpPr>
            <a:spLocks noGrp="1"/>
          </p:cNvSpPr>
          <p:nvPr>
            <p:ph idx="1"/>
          </p:nvPr>
        </p:nvSpPr>
        <p:spPr/>
        <p:txBody>
          <a:bodyPr/>
          <a:lstStyle/>
          <a:p>
            <a:r>
              <a:rPr lang="en-US" dirty="0" smtClean="0"/>
              <a:t>Offered government solutions to economic problems.</a:t>
            </a:r>
          </a:p>
          <a:p>
            <a:pPr lvl="1"/>
            <a:r>
              <a:rPr lang="en-US" dirty="0" smtClean="0"/>
              <a:t>Works Progress Administration (WPA)</a:t>
            </a:r>
          </a:p>
          <a:p>
            <a:pPr lvl="1"/>
            <a:r>
              <a:rPr lang="en-US" dirty="0" smtClean="0"/>
              <a:t>Agricultural Adjustment Administration</a:t>
            </a:r>
          </a:p>
          <a:p>
            <a:pPr lvl="1"/>
            <a:r>
              <a:rPr lang="en-US" dirty="0" smtClean="0"/>
              <a:t>Securities and Exchange Commission</a:t>
            </a:r>
          </a:p>
          <a:p>
            <a:pPr lvl="1"/>
            <a:r>
              <a:rPr lang="en-US" dirty="0" smtClean="0"/>
              <a:t>Civilian Conservation Corps.</a:t>
            </a:r>
          </a:p>
          <a:p>
            <a:pPr lvl="1"/>
            <a:endParaRPr lang="en-US" dirty="0" smtClean="0"/>
          </a:p>
          <a:p>
            <a:pPr lvl="1"/>
            <a:r>
              <a:rPr lang="en-US" dirty="0" smtClean="0">
                <a:solidFill>
                  <a:srgbClr val="FF0000"/>
                </a:solidFill>
              </a:rPr>
              <a:t>Helpful or Harmful?</a:t>
            </a:r>
          </a:p>
          <a:p>
            <a:pPr lvl="1"/>
            <a:r>
              <a:rPr lang="en-US" dirty="0" smtClean="0">
                <a:solidFill>
                  <a:srgbClr val="FF0000"/>
                </a:solidFill>
              </a:rPr>
              <a:t>Increased the power of the federal bureaucracy.</a:t>
            </a:r>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Rise of totalitarian dictatorships</a:t>
            </a:r>
            <a:endParaRPr lang="en-US" dirty="0"/>
          </a:p>
        </p:txBody>
      </p:sp>
      <p:sp>
        <p:nvSpPr>
          <p:cNvPr id="5" name="Text Placeholder 4"/>
          <p:cNvSpPr>
            <a:spLocks noGrp="1"/>
          </p:cNvSpPr>
          <p:nvPr>
            <p:ph type="body" idx="1"/>
          </p:nvPr>
        </p:nvSpPr>
        <p:spPr/>
        <p:txBody>
          <a:bodyPr/>
          <a:lstStyle/>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Through eyes of faith </a:t>
            </a:r>
            <a:endParaRPr lang="en-US" dirty="0"/>
          </a:p>
        </p:txBody>
      </p:sp>
      <p:sp>
        <p:nvSpPr>
          <p:cNvPr id="5" name="Content Placeholder 4"/>
          <p:cNvSpPr>
            <a:spLocks noGrp="1"/>
          </p:cNvSpPr>
          <p:nvPr>
            <p:ph idx="1"/>
          </p:nvPr>
        </p:nvSpPr>
        <p:spPr/>
        <p:txBody>
          <a:bodyPr/>
          <a:lstStyle/>
          <a:p>
            <a:r>
              <a:rPr lang="en-US" dirty="0" smtClean="0"/>
              <a:t>What reason does the Bible give for the continued existence of the Jews despite the many attempts to destroy them?</a:t>
            </a:r>
          </a:p>
          <a:p>
            <a:endParaRPr lang="en-US" dirty="0" smtClean="0"/>
          </a:p>
          <a:p>
            <a:r>
              <a:rPr lang="en-US" dirty="0" smtClean="0"/>
              <a:t>Romans 11:1,5, 26-29</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Characteristics of totalitarian states</a:t>
            </a:r>
            <a:endParaRPr lang="en-US" dirty="0"/>
          </a:p>
        </p:txBody>
      </p:sp>
      <p:sp>
        <p:nvSpPr>
          <p:cNvPr id="3" name="Content Placeholder 2"/>
          <p:cNvSpPr>
            <a:spLocks noGrp="1"/>
          </p:cNvSpPr>
          <p:nvPr>
            <p:ph idx="1"/>
          </p:nvPr>
        </p:nvSpPr>
        <p:spPr/>
        <p:txBody>
          <a:bodyPr/>
          <a:lstStyle/>
          <a:p>
            <a:r>
              <a:rPr lang="en-US" dirty="0" smtClean="0"/>
              <a:t>Use of propaganda</a:t>
            </a:r>
          </a:p>
          <a:p>
            <a:r>
              <a:rPr lang="en-US" dirty="0" smtClean="0"/>
              <a:t>Use of secret police to eliminate opposition</a:t>
            </a:r>
          </a:p>
          <a:p>
            <a:r>
              <a:rPr lang="en-US" dirty="0" smtClean="0"/>
              <a:t>Emphasizes the state rather than the individual</a:t>
            </a:r>
          </a:p>
          <a:p>
            <a:r>
              <a:rPr lang="en-US" dirty="0" smtClean="0"/>
              <a:t>State control of every aspect of life</a:t>
            </a:r>
          </a:p>
          <a:p>
            <a:r>
              <a:rPr lang="en-US" dirty="0" smtClean="0"/>
              <a:t>Maintains government by force</a:t>
            </a:r>
          </a:p>
          <a:p>
            <a:r>
              <a:rPr lang="en-US" dirty="0" smtClean="0"/>
              <a:t>One-party political system with dictator</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Prominent 20</a:t>
            </a:r>
            <a:r>
              <a:rPr lang="en-US" baseline="30000" dirty="0" smtClean="0"/>
              <a:t>th</a:t>
            </a:r>
            <a:r>
              <a:rPr lang="en-US" dirty="0" smtClean="0"/>
              <a:t> Century totalitarian states</a:t>
            </a:r>
            <a:endParaRPr lang="en-US" dirty="0"/>
          </a:p>
        </p:txBody>
      </p:sp>
      <p:sp>
        <p:nvSpPr>
          <p:cNvPr id="3" name="Content Placeholder 2"/>
          <p:cNvSpPr>
            <a:spLocks noGrp="1"/>
          </p:cNvSpPr>
          <p:nvPr>
            <p:ph idx="1"/>
          </p:nvPr>
        </p:nvSpPr>
        <p:spPr/>
        <p:txBody>
          <a:bodyPr/>
          <a:lstStyle/>
          <a:p>
            <a:r>
              <a:rPr lang="en-US" dirty="0" smtClean="0"/>
              <a:t>Russia/Soviet Union – Lenin &amp; Stalin</a:t>
            </a:r>
          </a:p>
          <a:p>
            <a:r>
              <a:rPr lang="en-US" dirty="0" smtClean="0"/>
              <a:t>Italy - Mussolini</a:t>
            </a:r>
          </a:p>
          <a:p>
            <a:r>
              <a:rPr lang="en-US" dirty="0" smtClean="0"/>
              <a:t>Germany - Hitler</a:t>
            </a:r>
          </a:p>
          <a:p>
            <a:r>
              <a:rPr lang="en-US" dirty="0" smtClean="0"/>
              <a:t>Japan- Tojo</a:t>
            </a:r>
          </a:p>
          <a:p>
            <a:pPr>
              <a:buNone/>
            </a:pP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soviet Union</a:t>
            </a:r>
            <a:endParaRPr lang="en-US" dirty="0"/>
          </a:p>
        </p:txBody>
      </p:sp>
      <p:pic>
        <p:nvPicPr>
          <p:cNvPr id="4" name="Content Placeholder 3" descr="lenin.jpg"/>
          <p:cNvPicPr>
            <a:picLocks noGrp="1" noChangeAspect="1"/>
          </p:cNvPicPr>
          <p:nvPr>
            <p:ph idx="1"/>
          </p:nvPr>
        </p:nvPicPr>
        <p:blipFill>
          <a:blip r:embed="rId2" cstate="print"/>
          <a:stretch>
            <a:fillRect/>
          </a:stretch>
        </p:blipFill>
        <p:spPr>
          <a:xfrm>
            <a:off x="533400" y="1981200"/>
            <a:ext cx="2908225" cy="3276600"/>
          </a:xfrm>
        </p:spPr>
      </p:pic>
      <p:pic>
        <p:nvPicPr>
          <p:cNvPr id="5" name="Picture 4" descr="stalin.png"/>
          <p:cNvPicPr>
            <a:picLocks noChangeAspect="1"/>
          </p:cNvPicPr>
          <p:nvPr/>
        </p:nvPicPr>
        <p:blipFill>
          <a:blip r:embed="rId3" cstate="print"/>
          <a:stretch>
            <a:fillRect/>
          </a:stretch>
        </p:blipFill>
        <p:spPr>
          <a:xfrm>
            <a:off x="3962400" y="1828800"/>
            <a:ext cx="3771900" cy="50292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Italy</a:t>
            </a:r>
            <a:endParaRPr lang="en-US" dirty="0"/>
          </a:p>
        </p:txBody>
      </p:sp>
      <p:pic>
        <p:nvPicPr>
          <p:cNvPr id="4" name="Content Placeholder 3" descr="mussolini_stage.jpg"/>
          <p:cNvPicPr>
            <a:picLocks noGrp="1" noChangeAspect="1"/>
          </p:cNvPicPr>
          <p:nvPr>
            <p:ph idx="1"/>
          </p:nvPr>
        </p:nvPicPr>
        <p:blipFill>
          <a:blip r:embed="rId2" cstate="print"/>
          <a:stretch>
            <a:fillRect/>
          </a:stretch>
        </p:blipFill>
        <p:spPr>
          <a:xfrm>
            <a:off x="2410668" y="1609725"/>
            <a:ext cx="3332064" cy="4846638"/>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Germany</a:t>
            </a:r>
            <a:endParaRPr lang="en-US" dirty="0"/>
          </a:p>
        </p:txBody>
      </p:sp>
      <p:sp>
        <p:nvSpPr>
          <p:cNvPr id="3" name="Content Placeholder 2"/>
          <p:cNvSpPr>
            <a:spLocks noGrp="1"/>
          </p:cNvSpPr>
          <p:nvPr>
            <p:ph idx="1"/>
          </p:nvPr>
        </p:nvSpPr>
        <p:spPr/>
        <p:txBody>
          <a:bodyPr/>
          <a:lstStyle/>
          <a:p>
            <a:r>
              <a:rPr lang="en-US" dirty="0" smtClean="0">
                <a:hlinkClick r:id="rId2"/>
              </a:rPr>
              <a:t>http://www.youtube.com/watch?v=lZQ4yQDIf5k</a:t>
            </a:r>
            <a:endParaRPr lang="en-US" dirty="0" smtClean="0"/>
          </a:p>
          <a:p>
            <a:pPr>
              <a:buNone/>
            </a:pPr>
            <a:endParaRPr lang="en-US" dirty="0"/>
          </a:p>
        </p:txBody>
      </p:sp>
      <p:pic>
        <p:nvPicPr>
          <p:cNvPr id="4" name="Picture 3" descr="hitler1.jpg"/>
          <p:cNvPicPr>
            <a:picLocks noChangeAspect="1"/>
          </p:cNvPicPr>
          <p:nvPr/>
        </p:nvPicPr>
        <p:blipFill>
          <a:blip r:embed="rId3" cstate="print"/>
          <a:stretch>
            <a:fillRect/>
          </a:stretch>
        </p:blipFill>
        <p:spPr>
          <a:xfrm>
            <a:off x="1676400" y="2362200"/>
            <a:ext cx="5410200" cy="3899853"/>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japan</a:t>
            </a:r>
            <a:endParaRPr lang="en-US" dirty="0"/>
          </a:p>
        </p:txBody>
      </p:sp>
      <p:pic>
        <p:nvPicPr>
          <p:cNvPr id="4" name="Content Placeholder 3" descr="Tojo.jpg"/>
          <p:cNvPicPr>
            <a:picLocks noGrp="1" noChangeAspect="1"/>
          </p:cNvPicPr>
          <p:nvPr>
            <p:ph idx="1"/>
          </p:nvPr>
        </p:nvPicPr>
        <p:blipFill>
          <a:blip r:embed="rId2" cstate="print"/>
          <a:stretch>
            <a:fillRect/>
          </a:stretch>
        </p:blipFill>
        <p:spPr>
          <a:xfrm>
            <a:off x="2133600" y="1648857"/>
            <a:ext cx="3810000" cy="4865688"/>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Communism in russia</a:t>
            </a:r>
            <a:endParaRPr lang="en-US" dirty="0"/>
          </a:p>
        </p:txBody>
      </p:sp>
      <p:sp>
        <p:nvSpPr>
          <p:cNvPr id="3" name="Content Placeholder 2"/>
          <p:cNvSpPr>
            <a:spLocks noGrp="1"/>
          </p:cNvSpPr>
          <p:nvPr>
            <p:ph sz="half" idx="1"/>
          </p:nvPr>
        </p:nvSpPr>
        <p:spPr/>
        <p:txBody>
          <a:bodyPr>
            <a:normAutofit fontScale="85000" lnSpcReduction="10000"/>
          </a:bodyPr>
          <a:lstStyle/>
          <a:p>
            <a:r>
              <a:rPr lang="en-US" dirty="0" smtClean="0"/>
              <a:t>Romanov czars were oppressive</a:t>
            </a:r>
          </a:p>
          <a:p>
            <a:pPr lvl="1"/>
            <a:r>
              <a:rPr lang="en-US" dirty="0" smtClean="0"/>
              <a:t>Poverty</a:t>
            </a:r>
          </a:p>
          <a:p>
            <a:pPr lvl="1"/>
            <a:r>
              <a:rPr lang="en-US" dirty="0" smtClean="0"/>
              <a:t>Censorship</a:t>
            </a:r>
          </a:p>
          <a:p>
            <a:pPr lvl="1"/>
            <a:r>
              <a:rPr lang="en-US" dirty="0" smtClean="0"/>
              <a:t>Persecution of national groups (Poles, Finns, Jews)</a:t>
            </a:r>
          </a:p>
          <a:p>
            <a:pPr lvl="1"/>
            <a:r>
              <a:rPr lang="en-US" dirty="0" smtClean="0"/>
              <a:t>Forced “Russianization” of peoples</a:t>
            </a:r>
          </a:p>
          <a:p>
            <a:pPr lvl="1"/>
            <a:endParaRPr lang="en-US" dirty="0" smtClean="0"/>
          </a:p>
          <a:p>
            <a:pPr lvl="1"/>
            <a:r>
              <a:rPr lang="en-US" dirty="0" smtClean="0"/>
              <a:t>Other countries were becoming open, free, democratic, but not Russia.</a:t>
            </a:r>
          </a:p>
          <a:p>
            <a:pPr lvl="1"/>
            <a:endParaRPr lang="en-US" dirty="0" smtClean="0"/>
          </a:p>
          <a:p>
            <a:pPr lvl="1"/>
            <a:endParaRPr lang="en-US" dirty="0"/>
          </a:p>
        </p:txBody>
      </p:sp>
      <p:pic>
        <p:nvPicPr>
          <p:cNvPr id="5" name="Content Placeholder 4" descr="czar nicholas II portrait.jpg"/>
          <p:cNvPicPr>
            <a:picLocks noGrp="1" noChangeAspect="1"/>
          </p:cNvPicPr>
          <p:nvPr>
            <p:ph sz="half" idx="2"/>
          </p:nvPr>
        </p:nvPicPr>
        <p:blipFill>
          <a:blip r:embed="rId2" cstate="print"/>
          <a:stretch>
            <a:fillRect/>
          </a:stretch>
        </p:blipFill>
        <p:spPr>
          <a:xfrm>
            <a:off x="4241601" y="1600200"/>
            <a:ext cx="3394472" cy="4525963"/>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Weakness within the democracies </a:t>
            </a:r>
            <a:endParaRPr lang="en-US" dirty="0"/>
          </a:p>
        </p:txBody>
      </p:sp>
      <p:sp>
        <p:nvSpPr>
          <p:cNvPr id="3" name="Text Placeholder 2"/>
          <p:cNvSpPr>
            <a:spLocks noGrp="1"/>
          </p:cNvSpPr>
          <p:nvPr>
            <p:ph type="body" idx="1"/>
          </p:nvPr>
        </p:nvSpPr>
        <p:spPr/>
        <p:txBody>
          <a:bodyPr/>
          <a:lstStyle/>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peasants-russia.jpg"/>
          <p:cNvPicPr>
            <a:picLocks noGrp="1" noChangeAspect="1"/>
          </p:cNvPicPr>
          <p:nvPr>
            <p:ph idx="1"/>
          </p:nvPr>
        </p:nvPicPr>
        <p:blipFill>
          <a:blip r:embed="rId2" cstate="print"/>
          <a:stretch>
            <a:fillRect/>
          </a:stretch>
        </p:blipFill>
        <p:spPr>
          <a:xfrm>
            <a:off x="2667000" y="1143001"/>
            <a:ext cx="5396651" cy="5499772"/>
          </a:xfrm>
        </p:spPr>
      </p:pic>
      <p:sp>
        <p:nvSpPr>
          <p:cNvPr id="5" name="TextBox 4"/>
          <p:cNvSpPr txBox="1"/>
          <p:nvPr/>
        </p:nvSpPr>
        <p:spPr>
          <a:xfrm>
            <a:off x="228600" y="2362200"/>
            <a:ext cx="2115066" cy="646331"/>
          </a:xfrm>
          <a:prstGeom prst="rect">
            <a:avLst/>
          </a:prstGeom>
          <a:noFill/>
        </p:spPr>
        <p:txBody>
          <a:bodyPr wrap="none" rtlCol="0">
            <a:spAutoFit/>
          </a:bodyPr>
          <a:lstStyle/>
          <a:p>
            <a:r>
              <a:rPr lang="en-US" dirty="0" smtClean="0"/>
              <a:t>Peasants in Czarist</a:t>
            </a:r>
          </a:p>
          <a:p>
            <a:r>
              <a:rPr lang="en-US" dirty="0" smtClean="0"/>
              <a:t>Russia.</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Communism in russia</a:t>
            </a:r>
            <a:endParaRPr lang="en-US" dirty="0"/>
          </a:p>
        </p:txBody>
      </p:sp>
      <p:sp>
        <p:nvSpPr>
          <p:cNvPr id="3" name="Content Placeholder 2"/>
          <p:cNvSpPr>
            <a:spLocks noGrp="1"/>
          </p:cNvSpPr>
          <p:nvPr>
            <p:ph idx="1"/>
          </p:nvPr>
        </p:nvSpPr>
        <p:spPr/>
        <p:txBody>
          <a:bodyPr/>
          <a:lstStyle/>
          <a:p>
            <a:r>
              <a:rPr lang="en-US" dirty="0" smtClean="0"/>
              <a:t>Discontent turns into revolution.</a:t>
            </a:r>
          </a:p>
          <a:p>
            <a:endParaRPr lang="en-US" dirty="0"/>
          </a:p>
        </p:txBody>
      </p:sp>
      <p:pic>
        <p:nvPicPr>
          <p:cNvPr id="4" name="Picture 3" descr="Russian Revolution Mass March.jpg"/>
          <p:cNvPicPr>
            <a:picLocks noChangeAspect="1"/>
          </p:cNvPicPr>
          <p:nvPr/>
        </p:nvPicPr>
        <p:blipFill>
          <a:blip r:embed="rId2" cstate="print"/>
          <a:stretch>
            <a:fillRect/>
          </a:stretch>
        </p:blipFill>
        <p:spPr>
          <a:xfrm>
            <a:off x="990600" y="2057400"/>
            <a:ext cx="5819775" cy="3848100"/>
          </a:xfrm>
          <a:prstGeom prst="rect">
            <a:avLst/>
          </a:prstGeom>
        </p:spPr>
      </p:pic>
      <p:sp>
        <p:nvSpPr>
          <p:cNvPr id="5" name="TextBox 4"/>
          <p:cNvSpPr txBox="1"/>
          <p:nvPr/>
        </p:nvSpPr>
        <p:spPr>
          <a:xfrm>
            <a:off x="1143000" y="6172200"/>
            <a:ext cx="4788811" cy="369332"/>
          </a:xfrm>
          <a:prstGeom prst="rect">
            <a:avLst/>
          </a:prstGeom>
          <a:noFill/>
        </p:spPr>
        <p:txBody>
          <a:bodyPr wrap="none" rtlCol="0">
            <a:spAutoFit/>
          </a:bodyPr>
          <a:lstStyle/>
          <a:p>
            <a:r>
              <a:rPr lang="en-US" dirty="0" smtClean="0"/>
              <a:t>“Soviets in Action” 1918 photo by John Reed</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Communism in russia</a:t>
            </a:r>
            <a:endParaRPr lang="en-US" dirty="0"/>
          </a:p>
        </p:txBody>
      </p:sp>
      <p:sp>
        <p:nvSpPr>
          <p:cNvPr id="3" name="Content Placeholder 2"/>
          <p:cNvSpPr>
            <a:spLocks noGrp="1"/>
          </p:cNvSpPr>
          <p:nvPr>
            <p:ph idx="1"/>
          </p:nvPr>
        </p:nvSpPr>
        <p:spPr/>
        <p:txBody>
          <a:bodyPr/>
          <a:lstStyle/>
          <a:p>
            <a:r>
              <a:rPr lang="en-US" dirty="0" smtClean="0"/>
              <a:t>Social Democratic Party with two factions:</a:t>
            </a:r>
          </a:p>
          <a:p>
            <a:pPr lvl="1"/>
            <a:r>
              <a:rPr lang="en-US" b="1" dirty="0" smtClean="0">
                <a:solidFill>
                  <a:srgbClr val="C00000"/>
                </a:solidFill>
              </a:rPr>
              <a:t>Mensheviks</a:t>
            </a:r>
            <a:r>
              <a:rPr lang="en-US" dirty="0" smtClean="0"/>
              <a:t> hoped to bring change through peaceful measures.</a:t>
            </a:r>
          </a:p>
          <a:p>
            <a:pPr lvl="1"/>
            <a:r>
              <a:rPr lang="en-US" b="1" dirty="0" smtClean="0">
                <a:solidFill>
                  <a:srgbClr val="C00000"/>
                </a:solidFill>
              </a:rPr>
              <a:t>Bolsheviks</a:t>
            </a:r>
            <a:r>
              <a:rPr lang="en-US" dirty="0" smtClean="0"/>
              <a:t> believed violence was necessary to change in Russia.</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Russo-</a:t>
            </a:r>
            <a:r>
              <a:rPr lang="en-US" dirty="0" err="1" smtClean="0"/>
              <a:t>japanese</a:t>
            </a:r>
            <a:r>
              <a:rPr lang="en-US" dirty="0" smtClean="0"/>
              <a:t> war</a:t>
            </a:r>
            <a:endParaRPr lang="en-US" dirty="0"/>
          </a:p>
        </p:txBody>
      </p:sp>
      <p:pic>
        <p:nvPicPr>
          <p:cNvPr id="4" name="Content Placeholder 3" descr="Russo-Japanese-War-and-Peace-map.jpg"/>
          <p:cNvPicPr>
            <a:picLocks noGrp="1" noChangeAspect="1"/>
          </p:cNvPicPr>
          <p:nvPr>
            <p:ph idx="1"/>
          </p:nvPr>
        </p:nvPicPr>
        <p:blipFill>
          <a:blip r:embed="rId2" cstate="print"/>
          <a:stretch>
            <a:fillRect/>
          </a:stretch>
        </p:blipFill>
        <p:spPr>
          <a:xfrm>
            <a:off x="1066800" y="1828801"/>
            <a:ext cx="5867400" cy="4763770"/>
          </a:xfr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Communism in </a:t>
            </a:r>
            <a:r>
              <a:rPr lang="en-US" dirty="0" err="1" smtClean="0"/>
              <a:t>russia</a:t>
            </a:r>
            <a:endParaRPr lang="en-US" dirty="0"/>
          </a:p>
        </p:txBody>
      </p:sp>
      <p:sp>
        <p:nvSpPr>
          <p:cNvPr id="3" name="Content Placeholder 2"/>
          <p:cNvSpPr>
            <a:spLocks noGrp="1"/>
          </p:cNvSpPr>
          <p:nvPr>
            <p:ph idx="1"/>
          </p:nvPr>
        </p:nvSpPr>
        <p:spPr/>
        <p:txBody>
          <a:bodyPr/>
          <a:lstStyle/>
          <a:p>
            <a:r>
              <a:rPr lang="en-US" dirty="0" smtClean="0"/>
              <a:t>Russo-Japanese War (1904-1905) – unpopular with the people, brought Russian discontent to the surface.</a:t>
            </a:r>
          </a:p>
          <a:p>
            <a:r>
              <a:rPr lang="en-US" dirty="0" smtClean="0"/>
              <a:t>The Russians were somewhat humiliated and lost territory to the Japanese.</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Communism in </a:t>
            </a:r>
            <a:r>
              <a:rPr lang="en-US" dirty="0" err="1" smtClean="0"/>
              <a:t>russia</a:t>
            </a:r>
            <a:endParaRPr lang="en-US" dirty="0"/>
          </a:p>
        </p:txBody>
      </p:sp>
      <p:sp>
        <p:nvSpPr>
          <p:cNvPr id="3" name="Content Placeholder 2"/>
          <p:cNvSpPr>
            <a:spLocks noGrp="1"/>
          </p:cNvSpPr>
          <p:nvPr>
            <p:ph idx="1"/>
          </p:nvPr>
        </p:nvSpPr>
        <p:spPr/>
        <p:txBody>
          <a:bodyPr/>
          <a:lstStyle/>
          <a:p>
            <a:r>
              <a:rPr lang="en-US" b="1" dirty="0" smtClean="0"/>
              <a:t>Bloody Sunday 1905 </a:t>
            </a:r>
            <a:r>
              <a:rPr lang="en-US" dirty="0" smtClean="0"/>
              <a:t>– a peaceful protest turns violent when government soldiers open fire on the protesters.  </a:t>
            </a:r>
          </a:p>
          <a:p>
            <a:r>
              <a:rPr lang="en-US" dirty="0" smtClean="0"/>
              <a:t>This event further </a:t>
            </a:r>
            <a:r>
              <a:rPr lang="en-US" b="1" dirty="0" smtClean="0"/>
              <a:t>erodes support </a:t>
            </a:r>
            <a:r>
              <a:rPr lang="en-US" dirty="0" smtClean="0"/>
              <a:t>for the Czar.</a:t>
            </a:r>
          </a:p>
          <a:p>
            <a:r>
              <a:rPr lang="en-US" dirty="0" smtClean="0"/>
              <a:t>Peasant uprisings, strikes, mutiny in the military.</a:t>
            </a:r>
          </a:p>
          <a:p>
            <a:r>
              <a:rPr lang="en-US" dirty="0" smtClean="0"/>
              <a:t>Workers organize a </a:t>
            </a:r>
            <a:r>
              <a:rPr lang="en-US" b="1" dirty="0" smtClean="0"/>
              <a:t>soviet</a:t>
            </a:r>
            <a:r>
              <a:rPr lang="en-US" dirty="0" smtClean="0"/>
              <a:t> (council).</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Communism in </a:t>
            </a:r>
            <a:r>
              <a:rPr lang="en-US" dirty="0" err="1" smtClean="0"/>
              <a:t>russia</a:t>
            </a:r>
            <a:endParaRPr lang="en-US" dirty="0"/>
          </a:p>
        </p:txBody>
      </p:sp>
      <p:sp>
        <p:nvSpPr>
          <p:cNvPr id="3" name="Content Placeholder 2"/>
          <p:cNvSpPr>
            <a:spLocks noGrp="1"/>
          </p:cNvSpPr>
          <p:nvPr>
            <p:ph idx="1"/>
          </p:nvPr>
        </p:nvSpPr>
        <p:spPr/>
        <p:txBody>
          <a:bodyPr/>
          <a:lstStyle/>
          <a:p>
            <a:r>
              <a:rPr lang="en-US" dirty="0" smtClean="0"/>
              <a:t>Russia’s participation in </a:t>
            </a:r>
            <a:r>
              <a:rPr lang="en-US" b="1" dirty="0" smtClean="0"/>
              <a:t>WWI</a:t>
            </a:r>
            <a:r>
              <a:rPr lang="en-US" dirty="0" smtClean="0"/>
              <a:t> also stirred unrest.  </a:t>
            </a:r>
          </a:p>
          <a:p>
            <a:r>
              <a:rPr lang="en-US" dirty="0" smtClean="0"/>
              <a:t>Russians were dying in large numbers fighting the Germans.</a:t>
            </a:r>
          </a:p>
          <a:p>
            <a:r>
              <a:rPr lang="en-US" dirty="0" smtClean="0"/>
              <a:t>They were unprepared to fight a war.</a:t>
            </a:r>
          </a:p>
          <a:p>
            <a:r>
              <a:rPr lang="en-US" dirty="0" smtClean="0"/>
              <a:t>Food was in short supply in the cities because it was being sent to the soldiers.</a:t>
            </a:r>
          </a:p>
          <a:p>
            <a:endParaRPr lang="en-US" dirty="0" smtClean="0"/>
          </a:p>
          <a:p>
            <a:r>
              <a:rPr lang="en-US" dirty="0" smtClean="0"/>
              <a:t>When people are hungry, they get mad.</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rasputin</a:t>
            </a:r>
            <a:endParaRPr lang="en-US" dirty="0"/>
          </a:p>
        </p:txBody>
      </p:sp>
      <p:pic>
        <p:nvPicPr>
          <p:cNvPr id="4" name="Content Placeholder 3" descr="rasputin11.jpg"/>
          <p:cNvPicPr>
            <a:picLocks noGrp="1" noChangeAspect="1"/>
          </p:cNvPicPr>
          <p:nvPr>
            <p:ph idx="1"/>
          </p:nvPr>
        </p:nvPicPr>
        <p:blipFill>
          <a:blip r:embed="rId2" cstate="print"/>
          <a:stretch>
            <a:fillRect/>
          </a:stretch>
        </p:blipFill>
        <p:spPr>
          <a:xfrm>
            <a:off x="2023040" y="1609725"/>
            <a:ext cx="4107320" cy="4846638"/>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rasputin</a:t>
            </a:r>
            <a:endParaRPr lang="en-US" dirty="0"/>
          </a:p>
        </p:txBody>
      </p:sp>
      <p:sp>
        <p:nvSpPr>
          <p:cNvPr id="3" name="Content Placeholder 2"/>
          <p:cNvSpPr>
            <a:spLocks noGrp="1"/>
          </p:cNvSpPr>
          <p:nvPr>
            <p:ph idx="1"/>
          </p:nvPr>
        </p:nvSpPr>
        <p:spPr/>
        <p:txBody>
          <a:bodyPr/>
          <a:lstStyle/>
          <a:p>
            <a:r>
              <a:rPr lang="en-US" dirty="0" smtClean="0"/>
              <a:t>A strange Russian Orthodox monk who believed and taught that the only way to reach God was by sinning and then gaining forgiveness.</a:t>
            </a:r>
          </a:p>
          <a:p>
            <a:r>
              <a:rPr lang="en-US" dirty="0" smtClean="0"/>
              <a:t>See Romans 6:1-2.</a:t>
            </a:r>
          </a:p>
          <a:p>
            <a:r>
              <a:rPr lang="en-US" dirty="0" smtClean="0"/>
              <a:t>Rasputin influenced the Czarina Alexandra.</a:t>
            </a:r>
          </a:p>
          <a:p>
            <a:r>
              <a:rPr lang="en-US" dirty="0" smtClean="0"/>
              <a:t>His corruption and influence on the Czar weakened support for the Czar even more.</a:t>
            </a:r>
          </a:p>
          <a:p>
            <a:r>
              <a:rPr lang="en-US" dirty="0" smtClean="0"/>
              <a:t>He was murdered by Russian nobles.</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revolution</a:t>
            </a:r>
            <a:endParaRPr lang="en-US" dirty="0"/>
          </a:p>
        </p:txBody>
      </p:sp>
      <p:sp>
        <p:nvSpPr>
          <p:cNvPr id="3" name="Content Placeholder 2"/>
          <p:cNvSpPr>
            <a:spLocks noGrp="1"/>
          </p:cNvSpPr>
          <p:nvPr>
            <p:ph sz="half" idx="1"/>
          </p:nvPr>
        </p:nvSpPr>
        <p:spPr/>
        <p:txBody>
          <a:bodyPr>
            <a:normAutofit fontScale="92500" lnSpcReduction="10000"/>
          </a:bodyPr>
          <a:lstStyle/>
          <a:p>
            <a:r>
              <a:rPr lang="en-US" dirty="0" smtClean="0"/>
              <a:t>March 8, 1917 – workers overthrow local authorities in St. Petersburg.</a:t>
            </a:r>
          </a:p>
          <a:p>
            <a:r>
              <a:rPr lang="en-US" dirty="0" smtClean="0"/>
              <a:t>Czar tries to disband the Duma (national assembly)</a:t>
            </a:r>
          </a:p>
          <a:p>
            <a:r>
              <a:rPr lang="en-US" dirty="0" smtClean="0"/>
              <a:t>March 15, 1917 – Czar Nicholas II abdicates, ending 300 years of Romanov rule.</a:t>
            </a:r>
            <a:endParaRPr lang="en-US" dirty="0"/>
          </a:p>
        </p:txBody>
      </p:sp>
      <p:pic>
        <p:nvPicPr>
          <p:cNvPr id="7" name="Content Placeholder 6" descr="czar nicholas II portrait.jpg"/>
          <p:cNvPicPr>
            <a:picLocks noGrp="1" noChangeAspect="1"/>
          </p:cNvPicPr>
          <p:nvPr>
            <p:ph sz="half" idx="2"/>
          </p:nvPr>
        </p:nvPicPr>
        <p:blipFill>
          <a:blip r:embed="rId2" cstate="print"/>
          <a:stretch>
            <a:fillRect/>
          </a:stretch>
        </p:blipFill>
        <p:spPr>
          <a:xfrm>
            <a:off x="4572000" y="914400"/>
            <a:ext cx="3394472" cy="4525963"/>
          </a:xfrm>
        </p:spPr>
      </p:pic>
      <p:sp>
        <p:nvSpPr>
          <p:cNvPr id="8" name="TextBox 7"/>
          <p:cNvSpPr txBox="1"/>
          <p:nvPr/>
        </p:nvSpPr>
        <p:spPr>
          <a:xfrm>
            <a:off x="4724400" y="5638800"/>
            <a:ext cx="3429000" cy="646331"/>
          </a:xfrm>
          <a:prstGeom prst="rect">
            <a:avLst/>
          </a:prstGeom>
          <a:noFill/>
        </p:spPr>
        <p:txBody>
          <a:bodyPr wrap="square" rtlCol="0">
            <a:spAutoFit/>
          </a:bodyPr>
          <a:lstStyle/>
          <a:p>
            <a:r>
              <a:rPr lang="en-US" dirty="0" smtClean="0"/>
              <a:t>Portrait of the Czar slashed in a riot at the beginning of WWI</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Great britain</a:t>
            </a:r>
            <a:endParaRPr lang="en-US" dirty="0"/>
          </a:p>
        </p:txBody>
      </p:sp>
      <p:sp>
        <p:nvSpPr>
          <p:cNvPr id="5" name="Content Placeholder 4"/>
          <p:cNvSpPr>
            <a:spLocks noGrp="1"/>
          </p:cNvSpPr>
          <p:nvPr>
            <p:ph idx="1"/>
          </p:nvPr>
        </p:nvSpPr>
        <p:spPr/>
        <p:txBody>
          <a:bodyPr/>
          <a:lstStyle/>
          <a:p>
            <a:r>
              <a:rPr lang="en-US" dirty="0" smtClean="0"/>
              <a:t>Decline of empire</a:t>
            </a:r>
          </a:p>
          <a:p>
            <a:r>
              <a:rPr lang="en-US" dirty="0" smtClean="0"/>
              <a:t>Economy in trouble: trade down, debt up, unemployment, protective tariffs</a:t>
            </a:r>
          </a:p>
          <a:p>
            <a:r>
              <a:rPr lang="en-US" dirty="0" smtClean="0"/>
              <a:t>Welfare state</a:t>
            </a:r>
          </a:p>
          <a:p>
            <a:r>
              <a:rPr lang="en-US" dirty="0" smtClean="0"/>
              <a:t>Allowed independence of some colonies</a:t>
            </a:r>
          </a:p>
          <a:p>
            <a:r>
              <a:rPr lang="en-US" dirty="0" smtClean="0"/>
              <a:t>Statute of Westminster 1931 declared Canada, Australia, New Zealand, and South Africa to be “autonomous communities within the British Empire.”</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Content Placeholder 4" descr="Alexander_Kerensky_LOC_24416.jpg"/>
          <p:cNvPicPr>
            <a:picLocks noGrp="1" noChangeAspect="1"/>
          </p:cNvPicPr>
          <p:nvPr>
            <p:ph sz="half" idx="1"/>
          </p:nvPr>
        </p:nvPicPr>
        <p:blipFill>
          <a:blip r:embed="rId2" cstate="print"/>
          <a:stretch>
            <a:fillRect/>
          </a:stretch>
        </p:blipFill>
        <p:spPr>
          <a:xfrm>
            <a:off x="685800" y="1576687"/>
            <a:ext cx="3429000" cy="5117958"/>
          </a:xfrm>
        </p:spPr>
      </p:pic>
      <p:sp>
        <p:nvSpPr>
          <p:cNvPr id="4" name="Content Placeholder 3"/>
          <p:cNvSpPr>
            <a:spLocks noGrp="1"/>
          </p:cNvSpPr>
          <p:nvPr>
            <p:ph sz="half" idx="2"/>
          </p:nvPr>
        </p:nvSpPr>
        <p:spPr/>
        <p:txBody>
          <a:bodyPr/>
          <a:lstStyle/>
          <a:p>
            <a:r>
              <a:rPr lang="en-US" dirty="0" smtClean="0"/>
              <a:t>Alexander Kerensky, a Menshevik, tries to restore order.</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dirty="0"/>
          </a:p>
        </p:txBody>
      </p:sp>
      <p:sp>
        <p:nvSpPr>
          <p:cNvPr id="6" name="Content Placeholder 5"/>
          <p:cNvSpPr>
            <a:spLocks noGrp="1"/>
          </p:cNvSpPr>
          <p:nvPr>
            <p:ph sz="half" idx="1"/>
          </p:nvPr>
        </p:nvSpPr>
        <p:spPr/>
        <p:txBody>
          <a:bodyPr>
            <a:normAutofit lnSpcReduction="10000"/>
          </a:bodyPr>
          <a:lstStyle/>
          <a:p>
            <a:r>
              <a:rPr lang="en-US" dirty="0" smtClean="0"/>
              <a:t>Sought to get Russia out of WWI immediately.</a:t>
            </a:r>
          </a:p>
          <a:p>
            <a:r>
              <a:rPr lang="en-US" dirty="0" smtClean="0"/>
              <a:t>Wanted to implement radical social reforms.</a:t>
            </a:r>
          </a:p>
          <a:p>
            <a:r>
              <a:rPr lang="en-US" dirty="0" smtClean="0"/>
              <a:t>Germans sent exiled Bolsheviks back to Russia to make trouble for the Mensheviks.</a:t>
            </a:r>
            <a:endParaRPr lang="en-US" dirty="0"/>
          </a:p>
        </p:txBody>
      </p:sp>
      <p:pic>
        <p:nvPicPr>
          <p:cNvPr id="9" name="Content Placeholder 8" descr="worldwarI russia.jpg"/>
          <p:cNvPicPr>
            <a:picLocks noGrp="1" noChangeAspect="1"/>
          </p:cNvPicPr>
          <p:nvPr>
            <p:ph sz="half" idx="2"/>
          </p:nvPr>
        </p:nvPicPr>
        <p:blipFill>
          <a:blip r:embed="rId2" cstate="print"/>
          <a:stretch>
            <a:fillRect/>
          </a:stretch>
        </p:blipFill>
        <p:spPr>
          <a:xfrm>
            <a:off x="4038600" y="2438400"/>
            <a:ext cx="3757738" cy="2514600"/>
          </a:xfr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Founding of the ussr</a:t>
            </a:r>
            <a:endParaRPr lang="en-US" dirty="0"/>
          </a:p>
        </p:txBody>
      </p:sp>
      <p:sp>
        <p:nvSpPr>
          <p:cNvPr id="6" name="Content Placeholder 5"/>
          <p:cNvSpPr>
            <a:spLocks noGrp="1"/>
          </p:cNvSpPr>
          <p:nvPr>
            <p:ph sz="half" idx="1"/>
          </p:nvPr>
        </p:nvSpPr>
        <p:spPr/>
        <p:txBody>
          <a:bodyPr>
            <a:normAutofit fontScale="77500" lnSpcReduction="20000"/>
          </a:bodyPr>
          <a:lstStyle/>
          <a:p>
            <a:r>
              <a:rPr lang="en-US" dirty="0" smtClean="0"/>
              <a:t>Vladimir Lenin – leader of the Bolsheviks</a:t>
            </a:r>
          </a:p>
          <a:p>
            <a:r>
              <a:rPr lang="en-US" dirty="0" smtClean="0"/>
              <a:t>Believed in absolute necessity of violent revolution.</a:t>
            </a:r>
          </a:p>
          <a:p>
            <a:r>
              <a:rPr lang="en-US" dirty="0" smtClean="0"/>
              <a:t>Believed that communism would spread when workers rose up everywhere under strong leadership.</a:t>
            </a:r>
          </a:p>
          <a:p>
            <a:r>
              <a:rPr lang="en-US" dirty="0" smtClean="0"/>
              <a:t>“Dictatorship of the proletariat”</a:t>
            </a:r>
          </a:p>
          <a:p>
            <a:r>
              <a:rPr lang="en-US" dirty="0" smtClean="0"/>
              <a:t>In reality – only a dedicated few would wield great power.</a:t>
            </a:r>
          </a:p>
          <a:p>
            <a:pPr>
              <a:buNone/>
            </a:pPr>
            <a:endParaRPr lang="en-US" dirty="0" smtClean="0"/>
          </a:p>
          <a:p>
            <a:endParaRPr lang="en-US" dirty="0"/>
          </a:p>
        </p:txBody>
      </p:sp>
      <p:pic>
        <p:nvPicPr>
          <p:cNvPr id="8" name="Content Placeholder 7" descr="lenin1.jpg"/>
          <p:cNvPicPr>
            <a:picLocks noGrp="1" noChangeAspect="1"/>
          </p:cNvPicPr>
          <p:nvPr>
            <p:ph sz="half" idx="2"/>
          </p:nvPr>
        </p:nvPicPr>
        <p:blipFill>
          <a:blip r:embed="rId2" cstate="print"/>
          <a:stretch>
            <a:fillRect/>
          </a:stretch>
        </p:blipFill>
        <p:spPr>
          <a:xfrm>
            <a:off x="4222093" y="1600200"/>
            <a:ext cx="3433489" cy="4525963"/>
          </a:xfr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Content Placeholder 4" descr="sovietposter2.gif"/>
          <p:cNvPicPr>
            <a:picLocks noGrp="1" noChangeAspect="1"/>
          </p:cNvPicPr>
          <p:nvPr>
            <p:ph sz="half" idx="1"/>
          </p:nvPr>
        </p:nvPicPr>
        <p:blipFill>
          <a:blip r:embed="rId2" cstate="print"/>
          <a:stretch>
            <a:fillRect/>
          </a:stretch>
        </p:blipFill>
        <p:spPr>
          <a:xfrm>
            <a:off x="762000" y="1708361"/>
            <a:ext cx="3276599" cy="4850106"/>
          </a:xfrm>
        </p:spPr>
      </p:pic>
      <p:sp>
        <p:nvSpPr>
          <p:cNvPr id="4" name="Content Placeholder 3"/>
          <p:cNvSpPr>
            <a:spLocks noGrp="1"/>
          </p:cNvSpPr>
          <p:nvPr>
            <p:ph sz="half" idx="2"/>
          </p:nvPr>
        </p:nvSpPr>
        <p:spPr/>
        <p:txBody>
          <a:bodyPr/>
          <a:lstStyle/>
          <a:p>
            <a:r>
              <a:rPr lang="en-US" dirty="0" smtClean="0"/>
              <a:t>Nov. 7, 1917 the Bolsheviks seize the government in St. Petersburg.</a:t>
            </a:r>
          </a:p>
          <a:p>
            <a:r>
              <a:rPr lang="en-US" dirty="0" smtClean="0"/>
              <a:t>Government officials are arrested.</a:t>
            </a:r>
          </a:p>
          <a:p>
            <a:r>
              <a:rPr lang="en-US" dirty="0" smtClean="0"/>
              <a:t>Lenin is the dictator.</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Reasons for lenin’s success</a:t>
            </a:r>
            <a:endParaRPr lang="en-US" dirty="0"/>
          </a:p>
        </p:txBody>
      </p:sp>
      <p:sp>
        <p:nvSpPr>
          <p:cNvPr id="6" name="Content Placeholder 5"/>
          <p:cNvSpPr>
            <a:spLocks noGrp="1"/>
          </p:cNvSpPr>
          <p:nvPr>
            <p:ph idx="1"/>
          </p:nvPr>
        </p:nvSpPr>
        <p:spPr/>
        <p:txBody>
          <a:bodyPr/>
          <a:lstStyle/>
          <a:p>
            <a:r>
              <a:rPr lang="en-US" dirty="0" smtClean="0"/>
              <a:t>People wanted an immediate end to WWI, which the Bolsheviks supported.</a:t>
            </a:r>
          </a:p>
          <a:p>
            <a:r>
              <a:rPr lang="en-US" dirty="0" smtClean="0"/>
              <a:t>Discipline among the military was low; no troop support for officers</a:t>
            </a:r>
          </a:p>
          <a:p>
            <a:r>
              <a:rPr lang="en-US" dirty="0" smtClean="0"/>
              <a:t>People expected immediate solutions to Russia’s economic problems.</a:t>
            </a:r>
          </a:p>
          <a:p>
            <a:endParaRPr lang="en-US" dirty="0" smtClean="0"/>
          </a:p>
          <a:p>
            <a:endParaRPr lang="en-US" dirty="0" smtClean="0"/>
          </a:p>
          <a:p>
            <a:r>
              <a:rPr lang="en-US" dirty="0" smtClean="0"/>
              <a:t>When the provisional government (after the czar abdicated) couldn’t deliver, people supported Lenin &amp; the Bolsheviks.</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Russian civil war (1918-1921)</a:t>
            </a:r>
            <a:endParaRPr lang="en-US" dirty="0"/>
          </a:p>
        </p:txBody>
      </p:sp>
      <p:sp>
        <p:nvSpPr>
          <p:cNvPr id="3" name="Content Placeholder 2"/>
          <p:cNvSpPr>
            <a:spLocks noGrp="1"/>
          </p:cNvSpPr>
          <p:nvPr>
            <p:ph idx="1"/>
          </p:nvPr>
        </p:nvSpPr>
        <p:spPr/>
        <p:txBody>
          <a:bodyPr/>
          <a:lstStyle/>
          <a:p>
            <a:r>
              <a:rPr lang="en-US" dirty="0" smtClean="0"/>
              <a:t>Leon Trotsky organized the Red Army, the military of the Bolsheviks.</a:t>
            </a:r>
          </a:p>
          <a:p>
            <a:r>
              <a:rPr lang="en-US" dirty="0" smtClean="0"/>
              <a:t>Opponents of the Bolsheviks were called the “Whites.”  They had the support of the Allies including the U.S.</a:t>
            </a:r>
          </a:p>
          <a:p>
            <a:r>
              <a:rPr lang="en-US" dirty="0" smtClean="0"/>
              <a:t>Communists won. </a:t>
            </a:r>
            <a:endParaRPr lang="en-US" dirty="0"/>
          </a:p>
        </p:txBody>
      </p:sp>
      <p:pic>
        <p:nvPicPr>
          <p:cNvPr id="4" name="Picture 3" descr="leon trotsky portrait.jpg"/>
          <p:cNvPicPr>
            <a:picLocks noChangeAspect="1"/>
          </p:cNvPicPr>
          <p:nvPr/>
        </p:nvPicPr>
        <p:blipFill>
          <a:blip r:embed="rId2" cstate="print"/>
          <a:stretch>
            <a:fillRect/>
          </a:stretch>
        </p:blipFill>
        <p:spPr>
          <a:xfrm>
            <a:off x="4191000" y="3429000"/>
            <a:ext cx="2273300" cy="3263110"/>
          </a:xfrm>
          <a:prstGeom prst="rect">
            <a:avLst/>
          </a:prstGeom>
        </p:spPr>
      </p:pic>
      <p:sp>
        <p:nvSpPr>
          <p:cNvPr id="5" name="TextBox 4"/>
          <p:cNvSpPr txBox="1"/>
          <p:nvPr/>
        </p:nvSpPr>
        <p:spPr>
          <a:xfrm>
            <a:off x="2971800" y="5562600"/>
            <a:ext cx="922304" cy="369332"/>
          </a:xfrm>
          <a:prstGeom prst="rect">
            <a:avLst/>
          </a:prstGeom>
          <a:noFill/>
        </p:spPr>
        <p:txBody>
          <a:bodyPr wrap="none" rtlCol="0">
            <a:spAutoFit/>
          </a:bodyPr>
          <a:lstStyle/>
          <a:p>
            <a:r>
              <a:rPr lang="en-US" dirty="0" smtClean="0"/>
              <a:t>Trotsky</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Russia becomes communist</a:t>
            </a:r>
            <a:endParaRPr lang="en-US" dirty="0"/>
          </a:p>
        </p:txBody>
      </p:sp>
      <p:sp>
        <p:nvSpPr>
          <p:cNvPr id="3" name="Content Placeholder 2"/>
          <p:cNvSpPr>
            <a:spLocks noGrp="1"/>
          </p:cNvSpPr>
          <p:nvPr>
            <p:ph idx="1"/>
          </p:nvPr>
        </p:nvSpPr>
        <p:spPr/>
        <p:txBody>
          <a:bodyPr/>
          <a:lstStyle/>
          <a:p>
            <a:r>
              <a:rPr lang="en-US" dirty="0" smtClean="0"/>
              <a:t>Capital moved from St. Petersburg to Moscow.</a:t>
            </a:r>
          </a:p>
          <a:p>
            <a:r>
              <a:rPr lang="en-US" dirty="0" smtClean="0"/>
              <a:t>Lenin died in 1924.</a:t>
            </a:r>
          </a:p>
          <a:p>
            <a:r>
              <a:rPr lang="en-US" dirty="0" smtClean="0"/>
              <a:t>Country renamed Union of Soviet Socialist Republics (USSR)</a:t>
            </a:r>
          </a:p>
          <a:p>
            <a:r>
              <a:rPr lang="en-US" dirty="0" smtClean="0"/>
              <a:t>Central government controlled the 10 republics in the federation.</a:t>
            </a:r>
          </a:p>
          <a:p>
            <a:r>
              <a:rPr lang="en-US" dirty="0" smtClean="0"/>
              <a:t>People still have no voice.</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Communist ussr – War Communism (civil war)</a:t>
            </a:r>
            <a:endParaRPr lang="en-US" dirty="0"/>
          </a:p>
        </p:txBody>
      </p:sp>
      <p:sp>
        <p:nvSpPr>
          <p:cNvPr id="3" name="Content Placeholder 2"/>
          <p:cNvSpPr>
            <a:spLocks noGrp="1"/>
          </p:cNvSpPr>
          <p:nvPr>
            <p:ph idx="1"/>
          </p:nvPr>
        </p:nvSpPr>
        <p:spPr/>
        <p:txBody>
          <a:bodyPr/>
          <a:lstStyle/>
          <a:p>
            <a:r>
              <a:rPr lang="en-US" dirty="0" smtClean="0"/>
              <a:t>Nationalized Russian industry</a:t>
            </a:r>
          </a:p>
          <a:p>
            <a:r>
              <a:rPr lang="en-US" dirty="0" smtClean="0"/>
              <a:t>Demanded peasants give surplus crops to the government</a:t>
            </a:r>
          </a:p>
          <a:p>
            <a:r>
              <a:rPr lang="en-US" dirty="0" smtClean="0"/>
              <a:t>People were forced to work</a:t>
            </a:r>
          </a:p>
          <a:p>
            <a:r>
              <a:rPr lang="en-US" dirty="0" smtClean="0"/>
              <a:t>No incentives to produce</a:t>
            </a:r>
          </a:p>
          <a:p>
            <a:r>
              <a:rPr lang="en-US" dirty="0" smtClean="0"/>
              <a:t>The economy went into steep decline.</a:t>
            </a:r>
          </a:p>
          <a:p>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Communist ussr</a:t>
            </a:r>
            <a:endParaRPr lang="en-US" dirty="0"/>
          </a:p>
        </p:txBody>
      </p:sp>
      <p:sp>
        <p:nvSpPr>
          <p:cNvPr id="3" name="Content Placeholder 2"/>
          <p:cNvSpPr>
            <a:spLocks noGrp="1"/>
          </p:cNvSpPr>
          <p:nvPr>
            <p:ph idx="1"/>
          </p:nvPr>
        </p:nvSpPr>
        <p:spPr/>
        <p:txBody>
          <a:bodyPr/>
          <a:lstStyle/>
          <a:p>
            <a:r>
              <a:rPr lang="en-US" dirty="0" smtClean="0"/>
              <a:t>The government abandons “war communism” in favor of the New Economic Policy.</a:t>
            </a:r>
          </a:p>
          <a:p>
            <a:r>
              <a:rPr lang="en-US" dirty="0" smtClean="0"/>
              <a:t>Retreat from communism so people wouldn’t overthrow the communist government.</a:t>
            </a:r>
          </a:p>
          <a:p>
            <a:r>
              <a:rPr lang="en-US" dirty="0" smtClean="0"/>
              <a:t>Allowed some capitalism</a:t>
            </a:r>
          </a:p>
          <a:p>
            <a:r>
              <a:rPr lang="en-US" dirty="0" smtClean="0"/>
              <a:t>Economy recovers somewhat.</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Strengthening of the ussr</a:t>
            </a:r>
            <a:endParaRPr lang="en-US" dirty="0"/>
          </a:p>
        </p:txBody>
      </p:sp>
      <p:sp>
        <p:nvSpPr>
          <p:cNvPr id="3" name="Content Placeholder 2"/>
          <p:cNvSpPr>
            <a:spLocks noGrp="1"/>
          </p:cNvSpPr>
          <p:nvPr>
            <p:ph sz="half" idx="1"/>
          </p:nvPr>
        </p:nvSpPr>
        <p:spPr/>
        <p:txBody>
          <a:bodyPr/>
          <a:lstStyle/>
          <a:p>
            <a:r>
              <a:rPr lang="en-US" dirty="0" smtClean="0"/>
              <a:t>Power struggle between Leon Trotsky and </a:t>
            </a:r>
            <a:r>
              <a:rPr lang="en-US" dirty="0" err="1" smtClean="0"/>
              <a:t>Jozef</a:t>
            </a:r>
            <a:r>
              <a:rPr lang="en-US" dirty="0" smtClean="0"/>
              <a:t> Stalin.</a:t>
            </a:r>
          </a:p>
          <a:p>
            <a:r>
              <a:rPr lang="en-US" dirty="0" smtClean="0"/>
              <a:t>Stalin won out, established as dictator 1927.</a:t>
            </a:r>
          </a:p>
          <a:p>
            <a:endParaRPr lang="en-US" dirty="0"/>
          </a:p>
        </p:txBody>
      </p:sp>
      <p:sp>
        <p:nvSpPr>
          <p:cNvPr id="5" name="Content Placeholder 4"/>
          <p:cNvSpPr>
            <a:spLocks noGrp="1"/>
          </p:cNvSpPr>
          <p:nvPr>
            <p:ph sz="half" idx="2"/>
          </p:nvPr>
        </p:nvSpPr>
        <p:spPr/>
        <p:txBody>
          <a:bodyPr/>
          <a:lstStyle/>
          <a:p>
            <a:endParaRPr lang="en-US" dirty="0"/>
          </a:p>
        </p:txBody>
      </p:sp>
      <p:pic>
        <p:nvPicPr>
          <p:cNvPr id="4" name="Picture 3" descr="joseph-stalin.jpg"/>
          <p:cNvPicPr>
            <a:picLocks noChangeAspect="1"/>
          </p:cNvPicPr>
          <p:nvPr/>
        </p:nvPicPr>
        <p:blipFill>
          <a:blip r:embed="rId2" cstate="print"/>
          <a:stretch>
            <a:fillRect/>
          </a:stretch>
        </p:blipFill>
        <p:spPr>
          <a:xfrm>
            <a:off x="4114800" y="1600200"/>
            <a:ext cx="3435218" cy="36576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france</a:t>
            </a:r>
            <a:endParaRPr lang="en-US" dirty="0"/>
          </a:p>
        </p:txBody>
      </p:sp>
      <p:sp>
        <p:nvSpPr>
          <p:cNvPr id="3" name="Content Placeholder 2"/>
          <p:cNvSpPr>
            <a:spLocks noGrp="1"/>
          </p:cNvSpPr>
          <p:nvPr>
            <p:ph idx="1"/>
          </p:nvPr>
        </p:nvSpPr>
        <p:spPr/>
        <p:txBody>
          <a:bodyPr/>
          <a:lstStyle/>
          <a:p>
            <a:r>
              <a:rPr lang="en-US" dirty="0" smtClean="0"/>
              <a:t>Heavy losses in WWI</a:t>
            </a:r>
          </a:p>
          <a:p>
            <a:r>
              <a:rPr lang="en-US" dirty="0" smtClean="0"/>
              <a:t>Greater economic recovery: New factories, added territory, less unrest among workers</a:t>
            </a:r>
          </a:p>
          <a:p>
            <a:r>
              <a:rPr lang="en-US" dirty="0" smtClean="0"/>
              <a:t>Political instability: 40 prime ministers in 20 years between 1920 and 1940</a:t>
            </a:r>
          </a:p>
          <a:p>
            <a:r>
              <a:rPr lang="en-US" dirty="0" smtClean="0"/>
              <a:t>Socialist and Communist parties gained support.</a:t>
            </a:r>
          </a:p>
          <a:p>
            <a:r>
              <a:rPr lang="en-US" dirty="0" smtClean="0"/>
              <a:t>Formed more defensive alliances to protect against Germany.</a:t>
            </a:r>
          </a:p>
          <a:p>
            <a:r>
              <a:rPr lang="en-US" dirty="0" smtClean="0"/>
              <a:t>Construction of the Maginot Line</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Five year plans</a:t>
            </a:r>
            <a:endParaRPr lang="en-US" dirty="0"/>
          </a:p>
        </p:txBody>
      </p:sp>
      <p:sp>
        <p:nvSpPr>
          <p:cNvPr id="3" name="Content Placeholder 2"/>
          <p:cNvSpPr>
            <a:spLocks noGrp="1"/>
          </p:cNvSpPr>
          <p:nvPr>
            <p:ph sz="half" idx="1"/>
          </p:nvPr>
        </p:nvSpPr>
        <p:spPr/>
        <p:txBody>
          <a:bodyPr/>
          <a:lstStyle/>
          <a:p>
            <a:r>
              <a:rPr lang="en-US" dirty="0" smtClean="0"/>
              <a:t>Government production goals.</a:t>
            </a:r>
          </a:p>
          <a:p>
            <a:r>
              <a:rPr lang="en-US" dirty="0" smtClean="0"/>
              <a:t>Turn back to socialism.</a:t>
            </a:r>
          </a:p>
          <a:p>
            <a:r>
              <a:rPr lang="en-US" dirty="0" smtClean="0"/>
              <a:t>Shortages</a:t>
            </a:r>
          </a:p>
          <a:p>
            <a:r>
              <a:rPr lang="en-US" dirty="0" smtClean="0"/>
              <a:t>Inefficient</a:t>
            </a:r>
          </a:p>
          <a:p>
            <a:r>
              <a:rPr lang="en-US" dirty="0" smtClean="0"/>
              <a:t>Mismanagement</a:t>
            </a:r>
          </a:p>
          <a:p>
            <a:endParaRPr lang="en-US" dirty="0" smtClean="0"/>
          </a:p>
          <a:p>
            <a:endParaRPr lang="en-US" dirty="0"/>
          </a:p>
        </p:txBody>
      </p:sp>
      <p:sp>
        <p:nvSpPr>
          <p:cNvPr id="4" name="Content Placeholder 3"/>
          <p:cNvSpPr>
            <a:spLocks noGrp="1"/>
          </p:cNvSpPr>
          <p:nvPr>
            <p:ph sz="half" idx="2"/>
          </p:nvPr>
        </p:nvSpPr>
        <p:spPr/>
        <p:txBody>
          <a:bodyPr/>
          <a:lstStyle/>
          <a:p>
            <a:r>
              <a:rPr lang="en-US" dirty="0" smtClean="0"/>
              <a:t>Resistance from the people.</a:t>
            </a:r>
          </a:p>
          <a:p>
            <a:r>
              <a:rPr lang="en-US" dirty="0" smtClean="0"/>
              <a:t>Stalin cracks down.</a:t>
            </a:r>
          </a:p>
          <a:p>
            <a:r>
              <a:rPr lang="en-US" dirty="0" smtClean="0"/>
              <a:t>Secret police</a:t>
            </a:r>
          </a:p>
          <a:p>
            <a:r>
              <a:rPr lang="en-US" dirty="0" smtClean="0"/>
              <a:t>Abuse p. 554.</a:t>
            </a:r>
          </a:p>
          <a:p>
            <a:r>
              <a:rPr lang="en-US" dirty="0" smtClean="0"/>
              <a:t>Famine</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of 5 year plans</a:t>
            </a:r>
            <a:endParaRPr lang="en-US" dirty="0"/>
          </a:p>
        </p:txBody>
      </p:sp>
      <p:sp>
        <p:nvSpPr>
          <p:cNvPr id="3" name="Content Placeholder 2"/>
          <p:cNvSpPr>
            <a:spLocks noGrp="1"/>
          </p:cNvSpPr>
          <p:nvPr>
            <p:ph idx="1"/>
          </p:nvPr>
        </p:nvSpPr>
        <p:spPr/>
        <p:txBody>
          <a:bodyPr/>
          <a:lstStyle/>
          <a:p>
            <a:r>
              <a:rPr lang="en-US" dirty="0" smtClean="0"/>
              <a:t>Some Western countries turned to planned economies in the wake of the Great Depression</a:t>
            </a:r>
          </a:p>
          <a:p>
            <a:r>
              <a:rPr lang="en-US" dirty="0" smtClean="0"/>
              <a:t>The state tightened its grip over the Russian people.</a:t>
            </a:r>
          </a:p>
          <a:p>
            <a:r>
              <a:rPr lang="en-US" dirty="0" smtClean="0"/>
              <a:t>No liberty.</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Reign of terror</a:t>
            </a:r>
            <a:endParaRPr lang="en-US" dirty="0"/>
          </a:p>
        </p:txBody>
      </p:sp>
      <p:sp>
        <p:nvSpPr>
          <p:cNvPr id="3" name="Content Placeholder 2"/>
          <p:cNvSpPr>
            <a:spLocks noGrp="1"/>
          </p:cNvSpPr>
          <p:nvPr>
            <p:ph idx="1"/>
          </p:nvPr>
        </p:nvSpPr>
        <p:spPr/>
        <p:txBody>
          <a:bodyPr/>
          <a:lstStyle/>
          <a:p>
            <a:r>
              <a:rPr lang="en-US" dirty="0" smtClean="0"/>
              <a:t>Stalin’s purges – 800,000 Communist party members murdered.</a:t>
            </a:r>
          </a:p>
          <a:p>
            <a:r>
              <a:rPr lang="en-US" dirty="0" smtClean="0"/>
              <a:t>Attempt to wipe out Christianity. Read Lenin quote page 555.</a:t>
            </a:r>
          </a:p>
          <a:p>
            <a:r>
              <a:rPr lang="en-US" dirty="0" smtClean="0">
                <a:hlinkClick r:id="rId2"/>
              </a:rPr>
              <a:t>http://www.youtube.com/watch?v=PIj9BdkS46E&amp;feature=related</a:t>
            </a:r>
            <a:endParaRPr lang="en-US" dirty="0" smtClean="0"/>
          </a:p>
          <a:p>
            <a:endParaRPr lang="en-US" dirty="0" smtClean="0"/>
          </a:p>
          <a:p>
            <a:r>
              <a:rPr lang="en-US" dirty="0" smtClean="0"/>
              <a:t>From a documentary on Stalin’s Purges.</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Spread of communism</a:t>
            </a:r>
            <a:endParaRPr lang="en-US" dirty="0"/>
          </a:p>
        </p:txBody>
      </p:sp>
      <p:sp>
        <p:nvSpPr>
          <p:cNvPr id="3" name="Content Placeholder 2"/>
          <p:cNvSpPr>
            <a:spLocks noGrp="1"/>
          </p:cNvSpPr>
          <p:nvPr>
            <p:ph sz="half" idx="1"/>
          </p:nvPr>
        </p:nvSpPr>
        <p:spPr/>
        <p:txBody>
          <a:bodyPr>
            <a:normAutofit fontScale="92500" lnSpcReduction="10000"/>
          </a:bodyPr>
          <a:lstStyle/>
          <a:p>
            <a:r>
              <a:rPr lang="en-US" dirty="0" smtClean="0"/>
              <a:t>The goal of the Soviets was to spread communism to the rest of the world.</a:t>
            </a:r>
          </a:p>
          <a:p>
            <a:r>
              <a:rPr lang="en-US" dirty="0" smtClean="0"/>
              <a:t>Comintern – Communist International stirred up discontent in other countries to foment revolutions.</a:t>
            </a:r>
          </a:p>
          <a:p>
            <a:endParaRPr lang="en-US" dirty="0"/>
          </a:p>
        </p:txBody>
      </p:sp>
      <p:pic>
        <p:nvPicPr>
          <p:cNvPr id="5" name="Content Placeholder 4" descr="komintern.gif"/>
          <p:cNvPicPr>
            <a:picLocks noGrp="1" noChangeAspect="1"/>
          </p:cNvPicPr>
          <p:nvPr>
            <p:ph sz="half" idx="2"/>
          </p:nvPr>
        </p:nvPicPr>
        <p:blipFill>
          <a:blip r:embed="rId2" cstate="print"/>
          <a:stretch>
            <a:fillRect/>
          </a:stretch>
        </p:blipFill>
        <p:spPr>
          <a:xfrm>
            <a:off x="4178300" y="2452306"/>
            <a:ext cx="3521075" cy="2821750"/>
          </a:xfr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Fascism in italy &amp; germany</a:t>
            </a:r>
            <a:endParaRPr lang="en-US" dirty="0"/>
          </a:p>
        </p:txBody>
      </p:sp>
      <p:sp>
        <p:nvSpPr>
          <p:cNvPr id="3" name="Text Placeholder 2"/>
          <p:cNvSpPr>
            <a:spLocks noGrp="1"/>
          </p:cNvSpPr>
          <p:nvPr>
            <p:ph type="body" idx="1"/>
          </p:nvPr>
        </p:nvSpPr>
        <p:spPr/>
        <p:txBody>
          <a:bodyPr/>
          <a:lstStyle/>
          <a:p>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Italy</a:t>
            </a:r>
            <a:endParaRPr lang="en-US" dirty="0"/>
          </a:p>
        </p:txBody>
      </p:sp>
      <p:sp>
        <p:nvSpPr>
          <p:cNvPr id="3" name="Content Placeholder 2"/>
          <p:cNvSpPr>
            <a:spLocks noGrp="1"/>
          </p:cNvSpPr>
          <p:nvPr>
            <p:ph idx="1"/>
          </p:nvPr>
        </p:nvSpPr>
        <p:spPr/>
        <p:txBody>
          <a:bodyPr/>
          <a:lstStyle/>
          <a:p>
            <a:r>
              <a:rPr lang="en-US" dirty="0" smtClean="0"/>
              <a:t>Fascism</a:t>
            </a:r>
          </a:p>
          <a:p>
            <a:r>
              <a:rPr lang="en-US" dirty="0" smtClean="0"/>
              <a:t>(German fascism is called nazism.)</a:t>
            </a:r>
          </a:p>
          <a:p>
            <a:r>
              <a:rPr lang="en-US" dirty="0" smtClean="0"/>
              <a:t>The fascists feared communism and promised stability &amp; security.</a:t>
            </a:r>
          </a:p>
          <a:p>
            <a:r>
              <a:rPr lang="en-US" dirty="0" smtClean="0"/>
              <a:t>People’s lives are restricted and controlled by the government in almost all aspects in both communist and fascist countries.</a:t>
            </a:r>
          </a:p>
          <a:p>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Comparing:</a:t>
            </a:r>
            <a:endParaRPr lang="en-US" dirty="0"/>
          </a:p>
        </p:txBody>
      </p:sp>
      <p:sp>
        <p:nvSpPr>
          <p:cNvPr id="3" name="Text Placeholder 2"/>
          <p:cNvSpPr>
            <a:spLocks noGrp="1"/>
          </p:cNvSpPr>
          <p:nvPr>
            <p:ph type="body" idx="1"/>
          </p:nvPr>
        </p:nvSpPr>
        <p:spPr/>
        <p:txBody>
          <a:bodyPr/>
          <a:lstStyle/>
          <a:p>
            <a:r>
              <a:rPr lang="en-US" dirty="0" smtClean="0"/>
              <a:t>Communism</a:t>
            </a:r>
            <a:endParaRPr lang="en-US" dirty="0"/>
          </a:p>
        </p:txBody>
      </p:sp>
      <p:sp>
        <p:nvSpPr>
          <p:cNvPr id="4" name="Text Placeholder 3"/>
          <p:cNvSpPr>
            <a:spLocks noGrp="1"/>
          </p:cNvSpPr>
          <p:nvPr>
            <p:ph type="body" sz="half" idx="3"/>
          </p:nvPr>
        </p:nvSpPr>
        <p:spPr/>
        <p:txBody>
          <a:bodyPr/>
          <a:lstStyle/>
          <a:p>
            <a:r>
              <a:rPr lang="en-US" dirty="0" smtClean="0"/>
              <a:t>Fascism</a:t>
            </a:r>
            <a:endParaRPr lang="en-US" dirty="0"/>
          </a:p>
        </p:txBody>
      </p:sp>
      <p:sp>
        <p:nvSpPr>
          <p:cNvPr id="5" name="Content Placeholder 4"/>
          <p:cNvSpPr>
            <a:spLocks noGrp="1"/>
          </p:cNvSpPr>
          <p:nvPr>
            <p:ph sz="quarter" idx="2"/>
          </p:nvPr>
        </p:nvSpPr>
        <p:spPr/>
        <p:txBody>
          <a:bodyPr/>
          <a:lstStyle/>
          <a:p>
            <a:r>
              <a:rPr lang="en-US" dirty="0" smtClean="0"/>
              <a:t>Industry owned by government</a:t>
            </a:r>
          </a:p>
          <a:p>
            <a:r>
              <a:rPr lang="en-US" dirty="0" smtClean="0"/>
              <a:t>Seeks a classless, international society</a:t>
            </a:r>
          </a:p>
          <a:p>
            <a:r>
              <a:rPr lang="en-US" dirty="0" smtClean="0"/>
              <a:t>“Dictatorship of the Proletariat”</a:t>
            </a:r>
          </a:p>
          <a:p>
            <a:r>
              <a:rPr lang="en-US" dirty="0" smtClean="0"/>
              <a:t>Ideally, the state will wither away and become unnecessary</a:t>
            </a:r>
            <a:endParaRPr lang="en-US" dirty="0"/>
          </a:p>
        </p:txBody>
      </p:sp>
      <p:sp>
        <p:nvSpPr>
          <p:cNvPr id="6" name="Content Placeholder 5"/>
          <p:cNvSpPr>
            <a:spLocks noGrp="1"/>
          </p:cNvSpPr>
          <p:nvPr>
            <p:ph sz="quarter" idx="4"/>
          </p:nvPr>
        </p:nvSpPr>
        <p:spPr/>
        <p:txBody>
          <a:bodyPr/>
          <a:lstStyle/>
          <a:p>
            <a:r>
              <a:rPr lang="en-US" dirty="0" smtClean="0"/>
              <a:t>Business privately owned, controlled by government</a:t>
            </a:r>
          </a:p>
          <a:p>
            <a:r>
              <a:rPr lang="en-US" dirty="0" smtClean="0"/>
              <a:t>Nationalistic society</a:t>
            </a:r>
          </a:p>
          <a:p>
            <a:r>
              <a:rPr lang="en-US" dirty="0" smtClean="0"/>
              <a:t>Governed by a military dictatorship</a:t>
            </a:r>
          </a:p>
          <a:p>
            <a:r>
              <a:rPr lang="en-US" dirty="0" smtClean="0"/>
              <a:t>Glorifies the state</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Italian disappointment</a:t>
            </a:r>
            <a:endParaRPr lang="en-US" dirty="0"/>
          </a:p>
        </p:txBody>
      </p:sp>
      <p:sp>
        <p:nvSpPr>
          <p:cNvPr id="3" name="Content Placeholder 2"/>
          <p:cNvSpPr>
            <a:spLocks noGrp="1"/>
          </p:cNvSpPr>
          <p:nvPr>
            <p:ph idx="1"/>
          </p:nvPr>
        </p:nvSpPr>
        <p:spPr/>
        <p:txBody>
          <a:bodyPr/>
          <a:lstStyle/>
          <a:p>
            <a:r>
              <a:rPr lang="en-US" dirty="0" smtClean="0"/>
              <a:t>After WWI:</a:t>
            </a:r>
          </a:p>
          <a:p>
            <a:pPr lvl="1"/>
            <a:r>
              <a:rPr lang="en-US" dirty="0" smtClean="0">
                <a:solidFill>
                  <a:schemeClr val="tx1"/>
                </a:solidFill>
              </a:rPr>
              <a:t>Italy wanted to dominate the Adriatic Sea.</a:t>
            </a:r>
          </a:p>
          <a:p>
            <a:pPr lvl="1"/>
            <a:r>
              <a:rPr lang="en-US" dirty="0" smtClean="0">
                <a:solidFill>
                  <a:schemeClr val="tx1"/>
                </a:solidFill>
              </a:rPr>
              <a:t>Italy wanted control of Albania</a:t>
            </a:r>
          </a:p>
          <a:p>
            <a:pPr lvl="1"/>
            <a:r>
              <a:rPr lang="en-US" dirty="0" smtClean="0">
                <a:solidFill>
                  <a:schemeClr val="tx1"/>
                </a:solidFill>
              </a:rPr>
              <a:t>Italy wanted some of Germany’s former colonies. (Britain &amp; France took them.)</a:t>
            </a:r>
          </a:p>
          <a:p>
            <a:pPr lvl="1"/>
            <a:r>
              <a:rPr lang="en-US" dirty="0" smtClean="0">
                <a:solidFill>
                  <a:schemeClr val="tx1"/>
                </a:solidFill>
              </a:rPr>
              <a:t>Italians feared communist agitators.</a:t>
            </a:r>
          </a:p>
          <a:p>
            <a:pPr lvl="1"/>
            <a:r>
              <a:rPr lang="en-US" dirty="0" smtClean="0">
                <a:solidFill>
                  <a:schemeClr val="tx1"/>
                </a:solidFill>
              </a:rPr>
              <a:t>Socialists paralyzed the government.</a:t>
            </a:r>
          </a:p>
          <a:p>
            <a:pPr lvl="1"/>
            <a:r>
              <a:rPr lang="en-US" dirty="0" smtClean="0">
                <a:solidFill>
                  <a:schemeClr val="tx1"/>
                </a:solidFill>
              </a:rPr>
              <a:t>Little land was available to the poor.</a:t>
            </a:r>
          </a:p>
          <a:p>
            <a:pPr lvl="1"/>
            <a:r>
              <a:rPr lang="en-US" dirty="0" smtClean="0">
                <a:solidFill>
                  <a:schemeClr val="tx1"/>
                </a:solidFill>
              </a:rPr>
              <a:t>Strikes by labor unions brought industry to a standstill.</a:t>
            </a:r>
            <a:endParaRPr lang="en-US" dirty="0">
              <a:solidFill>
                <a:schemeClr val="tx1"/>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italy</a:t>
            </a:r>
            <a:endParaRPr lang="en-US" dirty="0"/>
          </a:p>
        </p:txBody>
      </p:sp>
      <p:sp>
        <p:nvSpPr>
          <p:cNvPr id="3" name="Content Placeholder 2"/>
          <p:cNvSpPr>
            <a:spLocks noGrp="1"/>
          </p:cNvSpPr>
          <p:nvPr>
            <p:ph sz="half" idx="1"/>
          </p:nvPr>
        </p:nvSpPr>
        <p:spPr/>
        <p:txBody>
          <a:bodyPr/>
          <a:lstStyle/>
          <a:p>
            <a:r>
              <a:rPr lang="en-US" dirty="0" smtClean="0"/>
              <a:t>Italy had lost 500,000 men in WWI and gained little in return.</a:t>
            </a:r>
          </a:p>
          <a:p>
            <a:r>
              <a:rPr lang="en-US" dirty="0" smtClean="0"/>
              <a:t>Economy was in trouble: strikes, inflation, unemployment, debt.</a:t>
            </a:r>
          </a:p>
          <a:p>
            <a:endParaRPr lang="en-US" dirty="0" smtClean="0"/>
          </a:p>
          <a:p>
            <a:endParaRPr lang="en-US" dirty="0"/>
          </a:p>
        </p:txBody>
      </p:sp>
      <p:pic>
        <p:nvPicPr>
          <p:cNvPr id="6" name="Content Placeholder 5" descr="mussolini_stage.jpg"/>
          <p:cNvPicPr>
            <a:picLocks noGrp="1" noChangeAspect="1"/>
          </p:cNvPicPr>
          <p:nvPr>
            <p:ph sz="half" idx="2"/>
          </p:nvPr>
        </p:nvPicPr>
        <p:blipFill>
          <a:blip r:embed="rId2" cstate="print"/>
          <a:stretch>
            <a:fillRect/>
          </a:stretch>
        </p:blipFill>
        <p:spPr>
          <a:xfrm>
            <a:off x="4383037" y="1600200"/>
            <a:ext cx="3111600" cy="4525963"/>
          </a:xfrm>
        </p:spPr>
      </p:pic>
      <p:sp>
        <p:nvSpPr>
          <p:cNvPr id="5" name="TextBox 4"/>
          <p:cNvSpPr txBox="1"/>
          <p:nvPr/>
        </p:nvSpPr>
        <p:spPr>
          <a:xfrm>
            <a:off x="4953000" y="6324600"/>
            <a:ext cx="1842171" cy="369332"/>
          </a:xfrm>
          <a:prstGeom prst="rect">
            <a:avLst/>
          </a:prstGeom>
          <a:noFill/>
        </p:spPr>
        <p:txBody>
          <a:bodyPr wrap="none" rtlCol="0">
            <a:spAutoFit/>
          </a:bodyPr>
          <a:lstStyle/>
          <a:p>
            <a:r>
              <a:rPr lang="en-US" dirty="0" smtClean="0"/>
              <a:t>Benito Mussolini</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mussolini</a:t>
            </a:r>
            <a:endParaRPr lang="en-US" dirty="0"/>
          </a:p>
        </p:txBody>
      </p:sp>
      <p:pic>
        <p:nvPicPr>
          <p:cNvPr id="5" name="Content Placeholder 4" descr="mussolini-biography-rare-photo.jpg"/>
          <p:cNvPicPr>
            <a:picLocks noGrp="1" noChangeAspect="1"/>
          </p:cNvPicPr>
          <p:nvPr>
            <p:ph sz="half" idx="1"/>
          </p:nvPr>
        </p:nvPicPr>
        <p:blipFill>
          <a:blip r:embed="rId2" cstate="print"/>
          <a:stretch>
            <a:fillRect/>
          </a:stretch>
        </p:blipFill>
        <p:spPr>
          <a:xfrm>
            <a:off x="838200" y="1798632"/>
            <a:ext cx="2590799" cy="3877265"/>
          </a:xfrm>
        </p:spPr>
      </p:pic>
      <p:sp>
        <p:nvSpPr>
          <p:cNvPr id="4" name="Content Placeholder 3"/>
          <p:cNvSpPr>
            <a:spLocks noGrp="1"/>
          </p:cNvSpPr>
          <p:nvPr>
            <p:ph sz="half" idx="2"/>
          </p:nvPr>
        </p:nvSpPr>
        <p:spPr/>
        <p:txBody>
          <a:bodyPr/>
          <a:lstStyle/>
          <a:p>
            <a:r>
              <a:rPr lang="en-US" dirty="0" smtClean="0"/>
              <a:t>Son of a blacksmith</a:t>
            </a:r>
          </a:p>
          <a:p>
            <a:r>
              <a:rPr lang="en-US" dirty="0" smtClean="0"/>
              <a:t>Young socialist</a:t>
            </a:r>
          </a:p>
          <a:p>
            <a:r>
              <a:rPr lang="en-US" dirty="0" smtClean="0"/>
              <a:t>Jailed because of violent newspaper articles</a:t>
            </a:r>
          </a:p>
          <a:p>
            <a:r>
              <a:rPr lang="en-US" dirty="0" smtClean="0"/>
              <a:t>Supported Italy’s involvement in WWI.</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Maginot line</a:t>
            </a:r>
            <a:endParaRPr lang="en-US" dirty="0"/>
          </a:p>
        </p:txBody>
      </p:sp>
      <p:sp>
        <p:nvSpPr>
          <p:cNvPr id="3" name="Content Placeholder 2"/>
          <p:cNvSpPr>
            <a:spLocks noGrp="1"/>
          </p:cNvSpPr>
          <p:nvPr>
            <p:ph idx="1"/>
          </p:nvPr>
        </p:nvSpPr>
        <p:spPr/>
        <p:txBody>
          <a:bodyPr/>
          <a:lstStyle/>
          <a:p>
            <a:r>
              <a:rPr lang="en-US" dirty="0" smtClean="0"/>
              <a:t>Along French/German border</a:t>
            </a:r>
          </a:p>
          <a:p>
            <a:r>
              <a:rPr lang="en-US" dirty="0" smtClean="0"/>
              <a:t>560 miles long</a:t>
            </a:r>
          </a:p>
          <a:p>
            <a:r>
              <a:rPr lang="en-US" dirty="0" smtClean="0"/>
              <a:t>Underground chambers with power stations, ammo supplies, hospitals, theaters, living quarters.</a:t>
            </a:r>
          </a:p>
          <a:p>
            <a:r>
              <a:rPr lang="en-US" dirty="0" smtClean="0"/>
              <a:t>Confident that the Line would stop any German advance.</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Fascist party</a:t>
            </a:r>
            <a:endParaRPr lang="en-US" dirty="0"/>
          </a:p>
        </p:txBody>
      </p:sp>
      <p:sp>
        <p:nvSpPr>
          <p:cNvPr id="3" name="Content Placeholder 2"/>
          <p:cNvSpPr>
            <a:spLocks noGrp="1"/>
          </p:cNvSpPr>
          <p:nvPr>
            <p:ph sz="half" idx="1"/>
          </p:nvPr>
        </p:nvSpPr>
        <p:spPr/>
        <p:txBody>
          <a:bodyPr/>
          <a:lstStyle/>
          <a:p>
            <a:r>
              <a:rPr lang="en-US" dirty="0" smtClean="0"/>
              <a:t>Took its name from the fasces the symbol of power and authority in the ancient Roman empire.</a:t>
            </a:r>
            <a:endParaRPr lang="en-US" dirty="0"/>
          </a:p>
        </p:txBody>
      </p:sp>
      <p:pic>
        <p:nvPicPr>
          <p:cNvPr id="5" name="Content Placeholder 4" descr="fasces fez with fasces.jpg"/>
          <p:cNvPicPr>
            <a:picLocks noGrp="1" noChangeAspect="1"/>
          </p:cNvPicPr>
          <p:nvPr>
            <p:ph sz="half" idx="2"/>
          </p:nvPr>
        </p:nvPicPr>
        <p:blipFill>
          <a:blip r:embed="rId2" cstate="print"/>
          <a:stretch>
            <a:fillRect/>
          </a:stretch>
        </p:blipFill>
        <p:spPr>
          <a:xfrm>
            <a:off x="4114800" y="3657600"/>
            <a:ext cx="3521075" cy="2408196"/>
          </a:xfrm>
        </p:spPr>
      </p:pic>
      <p:sp>
        <p:nvSpPr>
          <p:cNvPr id="6" name="TextBox 5"/>
          <p:cNvSpPr txBox="1"/>
          <p:nvPr/>
        </p:nvSpPr>
        <p:spPr>
          <a:xfrm>
            <a:off x="4419601" y="2819400"/>
            <a:ext cx="3352800" cy="923330"/>
          </a:xfrm>
          <a:prstGeom prst="rect">
            <a:avLst/>
          </a:prstGeom>
          <a:noFill/>
        </p:spPr>
        <p:txBody>
          <a:bodyPr wrap="square" rtlCol="0">
            <a:spAutoFit/>
          </a:bodyPr>
          <a:lstStyle/>
          <a:p>
            <a:r>
              <a:rPr lang="en-US" dirty="0" smtClean="0"/>
              <a:t>A fascist fez with the symbol of the fasces, worn by the Black Shirts</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Fascist rise in italy</a:t>
            </a:r>
            <a:endParaRPr lang="en-US" dirty="0"/>
          </a:p>
        </p:txBody>
      </p:sp>
      <p:sp>
        <p:nvSpPr>
          <p:cNvPr id="6" name="Content Placeholder 5"/>
          <p:cNvSpPr>
            <a:spLocks noGrp="1"/>
          </p:cNvSpPr>
          <p:nvPr>
            <p:ph sz="half" idx="1"/>
          </p:nvPr>
        </p:nvSpPr>
        <p:spPr/>
        <p:txBody>
          <a:bodyPr>
            <a:normAutofit lnSpcReduction="10000"/>
          </a:bodyPr>
          <a:lstStyle/>
          <a:p>
            <a:r>
              <a:rPr lang="en-US" dirty="0" smtClean="0"/>
              <a:t>October 1922, the fascists marched on Rome and demanded King Victor Emmanuel II to appoint Mussolini as premier (ruler) of Italy.</a:t>
            </a:r>
          </a:p>
          <a:p>
            <a:r>
              <a:rPr lang="en-US" dirty="0" smtClean="0"/>
              <a:t>The king acquiesced. </a:t>
            </a:r>
            <a:endParaRPr lang="en-US" dirty="0"/>
          </a:p>
        </p:txBody>
      </p:sp>
      <p:pic>
        <p:nvPicPr>
          <p:cNvPr id="8" name="Content Placeholder 7" descr="210px-Victor_Emmanuel_II of_Italy.jpg"/>
          <p:cNvPicPr>
            <a:picLocks noGrp="1" noChangeAspect="1"/>
          </p:cNvPicPr>
          <p:nvPr>
            <p:ph sz="half" idx="2"/>
          </p:nvPr>
        </p:nvPicPr>
        <p:blipFill>
          <a:blip r:embed="rId2" cstate="print"/>
          <a:stretch>
            <a:fillRect/>
          </a:stretch>
        </p:blipFill>
        <p:spPr>
          <a:xfrm>
            <a:off x="4605337" y="1685131"/>
            <a:ext cx="2667000" cy="4356100"/>
          </a:xfr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Mussolini &amp; the fascist state</a:t>
            </a:r>
            <a:endParaRPr lang="en-US" dirty="0"/>
          </a:p>
        </p:txBody>
      </p:sp>
      <p:sp>
        <p:nvSpPr>
          <p:cNvPr id="3" name="Content Placeholder 2"/>
          <p:cNvSpPr>
            <a:spLocks noGrp="1"/>
          </p:cNvSpPr>
          <p:nvPr>
            <p:ph idx="1"/>
          </p:nvPr>
        </p:nvSpPr>
        <p:spPr/>
        <p:txBody>
          <a:bodyPr/>
          <a:lstStyle/>
          <a:p>
            <a:r>
              <a:rPr lang="en-US" dirty="0" smtClean="0"/>
              <a:t>Turned Italy into totalitarian state.</a:t>
            </a:r>
          </a:p>
          <a:p>
            <a:r>
              <a:rPr lang="en-US" dirty="0" smtClean="0"/>
              <a:t>Appointed fascists to government positions.</a:t>
            </a:r>
          </a:p>
          <a:p>
            <a:r>
              <a:rPr lang="en-US" dirty="0" smtClean="0"/>
              <a:t>Maintained “appearance” of a representative government.</a:t>
            </a:r>
            <a:endParaRPr lang="en-US" dirty="0"/>
          </a:p>
        </p:txBody>
      </p:sp>
      <p:pic>
        <p:nvPicPr>
          <p:cNvPr id="4" name="Picture 3" descr="fascist italy flag.gif"/>
          <p:cNvPicPr>
            <a:picLocks noChangeAspect="1"/>
          </p:cNvPicPr>
          <p:nvPr/>
        </p:nvPicPr>
        <p:blipFill>
          <a:blip r:embed="rId2" cstate="print"/>
          <a:stretch>
            <a:fillRect/>
          </a:stretch>
        </p:blipFill>
        <p:spPr>
          <a:xfrm>
            <a:off x="3124200" y="3352800"/>
            <a:ext cx="4572000" cy="3048000"/>
          </a:xfrm>
          <a:prstGeom prst="rect">
            <a:avLst/>
          </a:prstGeo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Mussolini &amp; the fascist state</a:t>
            </a:r>
            <a:endParaRPr lang="en-US" dirty="0"/>
          </a:p>
        </p:txBody>
      </p:sp>
      <p:sp>
        <p:nvSpPr>
          <p:cNvPr id="3" name="Content Placeholder 2"/>
          <p:cNvSpPr>
            <a:spLocks noGrp="1"/>
          </p:cNvSpPr>
          <p:nvPr>
            <p:ph sz="half" idx="1"/>
          </p:nvPr>
        </p:nvSpPr>
        <p:spPr/>
        <p:txBody>
          <a:bodyPr>
            <a:normAutofit lnSpcReduction="10000"/>
          </a:bodyPr>
          <a:lstStyle/>
          <a:p>
            <a:r>
              <a:rPr lang="en-US" dirty="0" smtClean="0"/>
              <a:t>The Party was the real source of power.</a:t>
            </a:r>
          </a:p>
          <a:p>
            <a:r>
              <a:rPr lang="en-US" dirty="0" smtClean="0"/>
              <a:t>Fascist Grand Council (20 people and Il Duce (Mussolini, the “Leader”)</a:t>
            </a:r>
          </a:p>
          <a:p>
            <a:r>
              <a:rPr lang="en-US" dirty="0" smtClean="0"/>
              <a:t>Goal: Make italy economically self-sufficient.</a:t>
            </a:r>
            <a:endParaRPr lang="en-US" dirty="0"/>
          </a:p>
        </p:txBody>
      </p:sp>
      <p:pic>
        <p:nvPicPr>
          <p:cNvPr id="5" name="Content Placeholder 4" descr="mussolini_stage.jpg"/>
          <p:cNvPicPr>
            <a:picLocks noGrp="1" noChangeAspect="1"/>
          </p:cNvPicPr>
          <p:nvPr>
            <p:ph sz="half" idx="2"/>
          </p:nvPr>
        </p:nvPicPr>
        <p:blipFill>
          <a:blip r:embed="rId2" cstate="print"/>
          <a:stretch>
            <a:fillRect/>
          </a:stretch>
        </p:blipFill>
        <p:spPr>
          <a:xfrm>
            <a:off x="4383037" y="1600200"/>
            <a:ext cx="3111600" cy="4525963"/>
          </a:xfr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mussolini</a:t>
            </a:r>
            <a:endParaRPr lang="en-US" dirty="0"/>
          </a:p>
        </p:txBody>
      </p:sp>
      <p:sp>
        <p:nvSpPr>
          <p:cNvPr id="3" name="Content Placeholder 2"/>
          <p:cNvSpPr>
            <a:spLocks noGrp="1"/>
          </p:cNvSpPr>
          <p:nvPr>
            <p:ph idx="1"/>
          </p:nvPr>
        </p:nvSpPr>
        <p:spPr/>
        <p:txBody>
          <a:bodyPr/>
          <a:lstStyle/>
          <a:p>
            <a:r>
              <a:rPr lang="en-US" dirty="0" smtClean="0"/>
              <a:t>No clearly defined political program.</a:t>
            </a:r>
          </a:p>
          <a:p>
            <a:r>
              <a:rPr lang="en-US" dirty="0" smtClean="0"/>
              <a:t>Suppressed freedom of speech, freedom of the press, and opposition.</a:t>
            </a:r>
          </a:p>
          <a:p>
            <a:r>
              <a:rPr lang="en-US" dirty="0" smtClean="0"/>
              <a:t>“The fascist spirit is will, not intellect.”</a:t>
            </a:r>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Lateran treaties</a:t>
            </a:r>
            <a:endParaRPr lang="en-US" dirty="0"/>
          </a:p>
        </p:txBody>
      </p:sp>
      <p:sp>
        <p:nvSpPr>
          <p:cNvPr id="3" name="Content Placeholder 2"/>
          <p:cNvSpPr>
            <a:spLocks noGrp="1"/>
          </p:cNvSpPr>
          <p:nvPr>
            <p:ph idx="1"/>
          </p:nvPr>
        </p:nvSpPr>
        <p:spPr/>
        <p:txBody>
          <a:bodyPr/>
          <a:lstStyle/>
          <a:p>
            <a:r>
              <a:rPr lang="en-US" dirty="0" smtClean="0"/>
              <a:t>Mussolini negotiated a truce with the </a:t>
            </a:r>
            <a:r>
              <a:rPr lang="en-US" b="1" dirty="0" smtClean="0"/>
              <a:t>Roman Catholic Church.</a:t>
            </a:r>
          </a:p>
          <a:p>
            <a:r>
              <a:rPr lang="en-US" dirty="0" smtClean="0"/>
              <a:t>The pope agreed to recognize the Italian government and relinquish claims on former papal lands in Italy.</a:t>
            </a:r>
          </a:p>
          <a:p>
            <a:r>
              <a:rPr lang="en-US" dirty="0" smtClean="0"/>
              <a:t>Mussolini gave the pope $$$ and established an independent state known as </a:t>
            </a:r>
            <a:r>
              <a:rPr lang="en-US" b="1" dirty="0" smtClean="0"/>
              <a:t>Vatican City</a:t>
            </a:r>
            <a:r>
              <a:rPr lang="en-US" dirty="0" smtClean="0"/>
              <a:t>.</a:t>
            </a:r>
          </a:p>
          <a:p>
            <a:r>
              <a:rPr lang="en-US" dirty="0" smtClean="0"/>
              <a:t>The pope rules Vatican City, and it is a </a:t>
            </a:r>
            <a:r>
              <a:rPr lang="en-US" b="1" dirty="0" smtClean="0"/>
              <a:t>separate country </a:t>
            </a:r>
            <a:r>
              <a:rPr lang="en-US" dirty="0" smtClean="0"/>
              <a:t>to this day.</a:t>
            </a: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Vatican city</a:t>
            </a:r>
            <a:endParaRPr lang="en-US" dirty="0"/>
          </a:p>
        </p:txBody>
      </p:sp>
      <p:pic>
        <p:nvPicPr>
          <p:cNvPr id="4" name="Content Placeholder 3" descr="vatican-city.jpg"/>
          <p:cNvPicPr>
            <a:picLocks noGrp="1" noChangeAspect="1"/>
          </p:cNvPicPr>
          <p:nvPr>
            <p:ph idx="1"/>
          </p:nvPr>
        </p:nvPicPr>
        <p:blipFill>
          <a:blip r:embed="rId2" cstate="print"/>
          <a:stretch>
            <a:fillRect/>
          </a:stretch>
        </p:blipFill>
        <p:spPr>
          <a:xfrm>
            <a:off x="845608" y="1609725"/>
            <a:ext cx="6462184" cy="4846638"/>
          </a:xfr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 </a:t>
            </a:r>
            <a:r>
              <a:rPr lang="en-US" dirty="0" err="1" smtClean="0"/>
              <a:t>wwi</a:t>
            </a:r>
            <a:r>
              <a:rPr lang="en-US" dirty="0" smtClean="0"/>
              <a:t> </a:t>
            </a:r>
            <a:r>
              <a:rPr lang="en-US" dirty="0" err="1" smtClean="0"/>
              <a:t>germany</a:t>
            </a:r>
            <a:endParaRPr lang="en-US" dirty="0"/>
          </a:p>
        </p:txBody>
      </p:sp>
      <p:sp>
        <p:nvSpPr>
          <p:cNvPr id="3" name="Content Placeholder 2"/>
          <p:cNvSpPr>
            <a:spLocks noGrp="1"/>
          </p:cNvSpPr>
          <p:nvPr>
            <p:ph idx="1"/>
          </p:nvPr>
        </p:nvSpPr>
        <p:spPr/>
        <p:txBody>
          <a:bodyPr/>
          <a:lstStyle/>
          <a:p>
            <a:r>
              <a:rPr lang="en-US" dirty="0" smtClean="0"/>
              <a:t>Kaiser Wilhelm II abdicated at the end of WWI.</a:t>
            </a:r>
          </a:p>
          <a:p>
            <a:r>
              <a:rPr lang="en-US" dirty="0" smtClean="0"/>
              <a:t>Weimar Republic established with a constitution.</a:t>
            </a:r>
          </a:p>
          <a:p>
            <a:r>
              <a:rPr lang="en-US" dirty="0" smtClean="0"/>
              <a:t>Elections held for representatives and a president.</a:t>
            </a:r>
          </a:p>
          <a:p>
            <a:r>
              <a:rPr lang="en-US" dirty="0" smtClean="0"/>
              <a:t>The president appointed a chancellor from the party with the most members in the legislature.</a:t>
            </a:r>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germany</a:t>
            </a:r>
            <a:endParaRPr lang="en-US" dirty="0"/>
          </a:p>
        </p:txBody>
      </p:sp>
      <p:sp>
        <p:nvSpPr>
          <p:cNvPr id="3" name="Content Placeholder 2"/>
          <p:cNvSpPr>
            <a:spLocks noGrp="1"/>
          </p:cNvSpPr>
          <p:nvPr>
            <p:ph idx="1"/>
          </p:nvPr>
        </p:nvSpPr>
        <p:spPr/>
        <p:txBody>
          <a:bodyPr/>
          <a:lstStyle/>
          <a:p>
            <a:r>
              <a:rPr lang="en-US" dirty="0" smtClean="0"/>
              <a:t>The legislature was called the Reichstag.</a:t>
            </a:r>
          </a:p>
          <a:p>
            <a:r>
              <a:rPr lang="en-US" dirty="0" smtClean="0"/>
              <a:t>The chancellor appointed a cabinet.</a:t>
            </a:r>
          </a:p>
          <a:p>
            <a:r>
              <a:rPr lang="en-US" dirty="0" smtClean="0"/>
              <a:t>Weimar constitution granted freedom of speech, press, &amp; religion. </a:t>
            </a:r>
            <a:endParaRPr lang="en-US" dirty="0"/>
          </a:p>
        </p:txBody>
      </p:sp>
      <p:pic>
        <p:nvPicPr>
          <p:cNvPr id="4" name="Picture 3" descr="flag_of_weimar_republic.png"/>
          <p:cNvPicPr>
            <a:picLocks noChangeAspect="1"/>
          </p:cNvPicPr>
          <p:nvPr/>
        </p:nvPicPr>
        <p:blipFill>
          <a:blip r:embed="rId2" cstate="print"/>
          <a:stretch>
            <a:fillRect/>
          </a:stretch>
        </p:blipFill>
        <p:spPr>
          <a:xfrm>
            <a:off x="3048000" y="3505200"/>
            <a:ext cx="4648200" cy="3096863"/>
          </a:xfrm>
          <a:prstGeom prst="rect">
            <a:avLst/>
          </a:prstGeom>
        </p:spPr>
      </p:pic>
      <p:sp>
        <p:nvSpPr>
          <p:cNvPr id="5" name="TextBox 4"/>
          <p:cNvSpPr txBox="1"/>
          <p:nvPr/>
        </p:nvSpPr>
        <p:spPr>
          <a:xfrm>
            <a:off x="381000" y="4114800"/>
            <a:ext cx="2362200" cy="646331"/>
          </a:xfrm>
          <a:prstGeom prst="rect">
            <a:avLst/>
          </a:prstGeom>
          <a:noFill/>
        </p:spPr>
        <p:txBody>
          <a:bodyPr wrap="square" rtlCol="0">
            <a:spAutoFit/>
          </a:bodyPr>
          <a:lstStyle/>
          <a:p>
            <a:r>
              <a:rPr lang="en-US" dirty="0" smtClean="0"/>
              <a:t>Flag of Weimar Republic</a:t>
            </a:r>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Weaknesses of the </a:t>
            </a:r>
            <a:r>
              <a:rPr lang="en-US" dirty="0" err="1" smtClean="0"/>
              <a:t>weimar</a:t>
            </a:r>
            <a:r>
              <a:rPr lang="en-US" dirty="0" smtClean="0"/>
              <a:t> republic</a:t>
            </a:r>
            <a:endParaRPr lang="en-US" dirty="0"/>
          </a:p>
        </p:txBody>
      </p:sp>
      <p:sp>
        <p:nvSpPr>
          <p:cNvPr id="3" name="Content Placeholder 2"/>
          <p:cNvSpPr>
            <a:spLocks noGrp="1"/>
          </p:cNvSpPr>
          <p:nvPr>
            <p:ph idx="1"/>
          </p:nvPr>
        </p:nvSpPr>
        <p:spPr/>
        <p:txBody>
          <a:bodyPr/>
          <a:lstStyle/>
          <a:p>
            <a:r>
              <a:rPr lang="en-US" dirty="0" smtClean="0"/>
              <a:t>Germans were apathetic and didn’t support the government.</a:t>
            </a:r>
          </a:p>
          <a:p>
            <a:r>
              <a:rPr lang="en-US" dirty="0" smtClean="0"/>
              <a:t>The people had no experience in self-government.</a:t>
            </a:r>
          </a:p>
          <a:p>
            <a:r>
              <a:rPr lang="en-US" dirty="0" smtClean="0"/>
              <a:t>They had no attachment to republican ideals.</a:t>
            </a:r>
          </a:p>
          <a:p>
            <a:r>
              <a:rPr lang="en-US" dirty="0" smtClean="0"/>
              <a:t>Numerous political parties meant none had a majority, so they had to share power.</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Maginot line</a:t>
            </a:r>
            <a:endParaRPr lang="en-US" dirty="0"/>
          </a:p>
        </p:txBody>
      </p:sp>
      <p:pic>
        <p:nvPicPr>
          <p:cNvPr id="4" name="Content Placeholder 3" descr="Maginot-Line map.jpg"/>
          <p:cNvPicPr>
            <a:picLocks noGrp="1" noChangeAspect="1"/>
          </p:cNvPicPr>
          <p:nvPr>
            <p:ph idx="1"/>
          </p:nvPr>
        </p:nvPicPr>
        <p:blipFill>
          <a:blip r:embed="rId2" cstate="print"/>
          <a:stretch>
            <a:fillRect/>
          </a:stretch>
        </p:blipFill>
        <p:spPr>
          <a:xfrm>
            <a:off x="661511" y="1609725"/>
            <a:ext cx="6830378" cy="4846638"/>
          </a:xfr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weaknesses helped pave the way for Adolf Hitler to rise to power.</a:t>
            </a:r>
            <a:endParaRPr lang="en-US" dirty="0"/>
          </a:p>
        </p:txBody>
      </p:sp>
      <p:pic>
        <p:nvPicPr>
          <p:cNvPr id="4" name="Picture 3" descr="hitler2.jpg"/>
          <p:cNvPicPr>
            <a:picLocks noChangeAspect="1"/>
          </p:cNvPicPr>
          <p:nvPr/>
        </p:nvPicPr>
        <p:blipFill>
          <a:blip r:embed="rId2" cstate="print"/>
          <a:stretch>
            <a:fillRect/>
          </a:stretch>
        </p:blipFill>
        <p:spPr>
          <a:xfrm>
            <a:off x="1600200" y="2590800"/>
            <a:ext cx="5842000" cy="3644900"/>
          </a:xfrm>
          <a:prstGeom prst="rect">
            <a:avLst/>
          </a:prstGeo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Adolf </a:t>
            </a:r>
            <a:r>
              <a:rPr lang="en-US" dirty="0" err="1" smtClean="0"/>
              <a:t>hitler</a:t>
            </a:r>
            <a:endParaRPr lang="en-US" dirty="0"/>
          </a:p>
        </p:txBody>
      </p:sp>
      <p:sp>
        <p:nvSpPr>
          <p:cNvPr id="3" name="Content Placeholder 2"/>
          <p:cNvSpPr>
            <a:spLocks noGrp="1"/>
          </p:cNvSpPr>
          <p:nvPr>
            <p:ph sz="half" idx="1"/>
          </p:nvPr>
        </p:nvSpPr>
        <p:spPr/>
        <p:txBody>
          <a:bodyPr>
            <a:normAutofit fontScale="92500" lnSpcReduction="10000"/>
          </a:bodyPr>
          <a:lstStyle/>
          <a:p>
            <a:r>
              <a:rPr lang="en-US" dirty="0" smtClean="0"/>
              <a:t>Rejected as an artist</a:t>
            </a:r>
          </a:p>
          <a:p>
            <a:r>
              <a:rPr lang="en-US" dirty="0" smtClean="0"/>
              <a:t>Deemed unfit to fight for Austria in WWI</a:t>
            </a:r>
          </a:p>
          <a:p>
            <a:r>
              <a:rPr lang="en-US" dirty="0" smtClean="0"/>
              <a:t>Volunteered for service in Bavarian Reserve</a:t>
            </a:r>
          </a:p>
          <a:p>
            <a:r>
              <a:rPr lang="en-US" dirty="0" smtClean="0"/>
              <a:t>Wounded, promoted, 2 Iron Crosses</a:t>
            </a:r>
            <a:endParaRPr lang="en-US" dirty="0"/>
          </a:p>
        </p:txBody>
      </p:sp>
      <p:pic>
        <p:nvPicPr>
          <p:cNvPr id="5" name="Content Placeholder 4" descr="iron cross nazi.jpg"/>
          <p:cNvPicPr>
            <a:picLocks noGrp="1" noChangeAspect="1"/>
          </p:cNvPicPr>
          <p:nvPr>
            <p:ph sz="half" idx="2"/>
          </p:nvPr>
        </p:nvPicPr>
        <p:blipFill>
          <a:blip r:embed="rId2" cstate="print"/>
          <a:stretch>
            <a:fillRect/>
          </a:stretch>
        </p:blipFill>
        <p:spPr>
          <a:xfrm>
            <a:off x="4273524" y="1600200"/>
            <a:ext cx="3330626" cy="4525963"/>
          </a:xfr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descr="BrownShirt Nazi.jpg"/>
          <p:cNvPicPr>
            <a:picLocks noGrp="1" noChangeAspect="1"/>
          </p:cNvPicPr>
          <p:nvPr>
            <p:ph sz="half" idx="1"/>
          </p:nvPr>
        </p:nvPicPr>
        <p:blipFill>
          <a:blip r:embed="rId2" cstate="print"/>
          <a:stretch>
            <a:fillRect/>
          </a:stretch>
        </p:blipFill>
        <p:spPr>
          <a:xfrm>
            <a:off x="581089" y="1600200"/>
            <a:ext cx="3273297" cy="4525963"/>
          </a:xfrm>
        </p:spPr>
      </p:pic>
      <p:sp>
        <p:nvSpPr>
          <p:cNvPr id="4" name="Content Placeholder 3"/>
          <p:cNvSpPr>
            <a:spLocks noGrp="1"/>
          </p:cNvSpPr>
          <p:nvPr>
            <p:ph sz="half" idx="2"/>
          </p:nvPr>
        </p:nvSpPr>
        <p:spPr/>
        <p:txBody>
          <a:bodyPr>
            <a:normAutofit lnSpcReduction="10000"/>
          </a:bodyPr>
          <a:lstStyle/>
          <a:p>
            <a:r>
              <a:rPr lang="en-US" dirty="0" smtClean="0"/>
              <a:t>Joined the National Socialists (Nazis) in 1920</a:t>
            </a:r>
          </a:p>
          <a:p>
            <a:r>
              <a:rPr lang="en-US" dirty="0" smtClean="0"/>
              <a:t>Became the leader of the Nazi party</a:t>
            </a:r>
          </a:p>
          <a:p>
            <a:r>
              <a:rPr lang="en-US" dirty="0" smtClean="0"/>
              <a:t>Party formed the SA (storm troopers, brown shirts) to “preserve order” at their rallies.</a:t>
            </a:r>
            <a:endParaRPr 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Content Placeholder 5"/>
          <p:cNvSpPr>
            <a:spLocks noGrp="1"/>
          </p:cNvSpPr>
          <p:nvPr>
            <p:ph idx="1"/>
          </p:nvPr>
        </p:nvSpPr>
        <p:spPr/>
        <p:txBody>
          <a:bodyPr/>
          <a:lstStyle/>
          <a:p>
            <a:r>
              <a:rPr lang="en-US" dirty="0" smtClean="0"/>
              <a:t>Hitler felt threatened by the SA and had it purged, killing some of the leaders.</a:t>
            </a:r>
          </a:p>
          <a:p>
            <a:r>
              <a:rPr lang="en-US" dirty="0" smtClean="0"/>
              <a:t>He created the elite guard, the SS, to protect Hitler and later to function as a secret police (Gestapo) to root out opposition and to manage the system of concentration camps.</a:t>
            </a:r>
          </a:p>
          <a:p>
            <a:r>
              <a:rPr lang="en-US" dirty="0" smtClean="0"/>
              <a:t>The leader of the SS was Heinrich Himmler.</a:t>
            </a:r>
            <a:endParaRPr 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1923 Hitler was arrested after leading an insurrection (Beer Hall Putsch) to overthrow the Weimar Republic.</a:t>
            </a:r>
          </a:p>
          <a:p>
            <a:r>
              <a:rPr lang="en-US" dirty="0" smtClean="0"/>
              <a:t>While in prison he wrote </a:t>
            </a:r>
            <a:r>
              <a:rPr lang="en-US" i="1" dirty="0" smtClean="0"/>
              <a:t>Mein </a:t>
            </a:r>
            <a:r>
              <a:rPr lang="en-US" i="1" dirty="0" err="1" smtClean="0"/>
              <a:t>Kampf</a:t>
            </a:r>
            <a:r>
              <a:rPr lang="en-US" dirty="0" smtClean="0"/>
              <a:t>, outlining his plans for Germany.</a:t>
            </a:r>
          </a:p>
          <a:p>
            <a:pPr lvl="1"/>
            <a:r>
              <a:rPr lang="en-US" i="1" dirty="0" smtClean="0"/>
              <a:t>Blamed Jews for Germany’s problems</a:t>
            </a:r>
          </a:p>
          <a:p>
            <a:pPr lvl="1"/>
            <a:r>
              <a:rPr lang="en-US" i="1" dirty="0" smtClean="0"/>
              <a:t>Demanded the renunciation of the Treaty of Versailles</a:t>
            </a:r>
          </a:p>
          <a:p>
            <a:pPr lvl="1"/>
            <a:r>
              <a:rPr lang="en-US" i="1" dirty="0" smtClean="0"/>
              <a:t>Claimed the German people were a master race.</a:t>
            </a:r>
          </a:p>
          <a:p>
            <a:pPr lvl="1">
              <a:buNone/>
            </a:pPr>
            <a:endParaRPr lang="en-US" i="1"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mein kampf.jpg"/>
          <p:cNvPicPr>
            <a:picLocks noGrp="1" noChangeAspect="1"/>
          </p:cNvPicPr>
          <p:nvPr>
            <p:ph idx="1"/>
          </p:nvPr>
        </p:nvPicPr>
        <p:blipFill>
          <a:blip r:embed="rId2" cstate="print"/>
          <a:stretch>
            <a:fillRect/>
          </a:stretch>
        </p:blipFill>
        <p:spPr>
          <a:xfrm>
            <a:off x="2438400" y="654843"/>
            <a:ext cx="3810000" cy="5926667"/>
          </a:xfrm>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Content Placeholder 4"/>
          <p:cNvSpPr>
            <a:spLocks noGrp="1"/>
          </p:cNvSpPr>
          <p:nvPr>
            <p:ph sz="half" idx="1"/>
          </p:nvPr>
        </p:nvSpPr>
        <p:spPr/>
        <p:txBody>
          <a:bodyPr/>
          <a:lstStyle/>
          <a:p>
            <a:r>
              <a:rPr lang="en-US" dirty="0" smtClean="0"/>
              <a:t>Made speeches and gained public support.</a:t>
            </a:r>
          </a:p>
          <a:p>
            <a:r>
              <a:rPr lang="en-US" dirty="0" smtClean="0"/>
              <a:t>Propaganda campaign to gain support.</a:t>
            </a:r>
          </a:p>
          <a:p>
            <a:r>
              <a:rPr lang="en-US" dirty="0" smtClean="0"/>
              <a:t>Symbolism was important to the Nazis.</a:t>
            </a:r>
            <a:endParaRPr lang="en-US" dirty="0"/>
          </a:p>
        </p:txBody>
      </p:sp>
      <p:pic>
        <p:nvPicPr>
          <p:cNvPr id="7" name="Content Placeholder 6" descr="swastika-bangon.jpg"/>
          <p:cNvPicPr>
            <a:picLocks noGrp="1" noChangeAspect="1"/>
          </p:cNvPicPr>
          <p:nvPr>
            <p:ph sz="half" idx="2"/>
          </p:nvPr>
        </p:nvPicPr>
        <p:blipFill>
          <a:blip r:embed="rId2" cstate="print"/>
          <a:stretch>
            <a:fillRect/>
          </a:stretch>
        </p:blipFill>
        <p:spPr>
          <a:xfrm>
            <a:off x="4178300" y="2454751"/>
            <a:ext cx="3521075" cy="2816860"/>
          </a:xfrm>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Reasons for </a:t>
            </a:r>
            <a:r>
              <a:rPr lang="en-US" dirty="0" err="1" smtClean="0"/>
              <a:t>hitler’s</a:t>
            </a:r>
            <a:r>
              <a:rPr lang="en-US" dirty="0" smtClean="0"/>
              <a:t> rise to power</a:t>
            </a:r>
            <a:endParaRPr lang="en-US" dirty="0"/>
          </a:p>
        </p:txBody>
      </p:sp>
      <p:sp>
        <p:nvSpPr>
          <p:cNvPr id="5" name="Content Placeholder 4"/>
          <p:cNvSpPr>
            <a:spLocks noGrp="1"/>
          </p:cNvSpPr>
          <p:nvPr>
            <p:ph idx="1"/>
          </p:nvPr>
        </p:nvSpPr>
        <p:spPr/>
        <p:txBody>
          <a:bodyPr/>
          <a:lstStyle/>
          <a:p>
            <a:r>
              <a:rPr lang="en-US" dirty="0" smtClean="0"/>
              <a:t>Weakness of the Weimar Republic</a:t>
            </a:r>
          </a:p>
          <a:p>
            <a:r>
              <a:rPr lang="en-US" dirty="0" smtClean="0"/>
              <a:t>“War Guilt” Clause of the Treaty of Versailles</a:t>
            </a:r>
          </a:p>
          <a:p>
            <a:r>
              <a:rPr lang="en-US" dirty="0" smtClean="0"/>
              <a:t>Inflation &amp; Unemployment</a:t>
            </a:r>
          </a:p>
          <a:p>
            <a:r>
              <a:rPr lang="en-US" dirty="0" smtClean="0"/>
              <a:t>Anti-communist sentiments</a:t>
            </a:r>
          </a:p>
          <a:p>
            <a:r>
              <a:rPr lang="en-US" dirty="0" smtClean="0"/>
              <a:t>Hitler’s charisma, personal leadership, and use of propaganda techniques</a:t>
            </a:r>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did he gain power?</a:t>
            </a:r>
            <a:endParaRPr lang="en-US" dirty="0"/>
          </a:p>
        </p:txBody>
      </p:sp>
      <p:sp>
        <p:nvSpPr>
          <p:cNvPr id="3" name="Content Placeholder 2"/>
          <p:cNvSpPr>
            <a:spLocks noGrp="1"/>
          </p:cNvSpPr>
          <p:nvPr>
            <p:ph idx="1"/>
          </p:nvPr>
        </p:nvSpPr>
        <p:spPr/>
        <p:txBody>
          <a:bodyPr/>
          <a:lstStyle/>
          <a:p>
            <a:r>
              <a:rPr lang="en-US" dirty="0" smtClean="0"/>
              <a:t>By 1932, the Nazi Party had the largest number of members in the Reichstag.</a:t>
            </a:r>
          </a:p>
          <a:p>
            <a:r>
              <a:rPr lang="en-US" dirty="0" smtClean="0"/>
              <a:t>President Paul von Hindenburg asked Hitler, as leader of the largest party, to join a coalition government as vice-chancellor.</a:t>
            </a:r>
          </a:p>
          <a:p>
            <a:r>
              <a:rPr lang="en-US" dirty="0" smtClean="0"/>
              <a:t>Hitler refused, so the Germans were unable to form a government.</a:t>
            </a:r>
          </a:p>
          <a:p>
            <a:r>
              <a:rPr lang="en-US" dirty="0" smtClean="0"/>
              <a:t>New elections were held in November; Nazis gained FEWER votes than in July elections.</a:t>
            </a:r>
          </a:p>
          <a:p>
            <a:r>
              <a:rPr lang="en-US" dirty="0" smtClean="0"/>
              <a:t>Nevertheless, Hitler demanded to be named chancellor.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Content Placeholder 4"/>
          <p:cNvSpPr>
            <a:spLocks noGrp="1"/>
          </p:cNvSpPr>
          <p:nvPr>
            <p:ph sz="half" idx="1"/>
          </p:nvPr>
        </p:nvSpPr>
        <p:spPr/>
        <p:txBody>
          <a:bodyPr/>
          <a:lstStyle/>
          <a:p>
            <a:r>
              <a:rPr lang="en-US" dirty="0" smtClean="0"/>
              <a:t>President Hindenburg felt he had no choice and appointed Hitler chancellor on Jan. 30, 1933.</a:t>
            </a:r>
            <a:endParaRPr lang="en-US" dirty="0"/>
          </a:p>
        </p:txBody>
      </p:sp>
      <p:pic>
        <p:nvPicPr>
          <p:cNvPr id="7" name="Content Placeholder 6" descr="Von Hindenburg y Hitler.png"/>
          <p:cNvPicPr>
            <a:picLocks noGrp="1" noChangeAspect="1"/>
          </p:cNvPicPr>
          <p:nvPr>
            <p:ph sz="half" idx="2"/>
          </p:nvPr>
        </p:nvPicPr>
        <p:blipFill>
          <a:blip r:embed="rId2" cstate="print"/>
          <a:stretch>
            <a:fillRect/>
          </a:stretch>
        </p:blipFill>
        <p:spPr>
          <a:xfrm>
            <a:off x="4178300" y="2441547"/>
            <a:ext cx="3521075" cy="2843268"/>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6248400" cy="60960"/>
          </a:xfrm>
        </p:spPr>
        <p:txBody>
          <a:bodyPr>
            <a:normAutofit fontScale="90000"/>
          </a:bodyPr>
          <a:lstStyle/>
          <a:p>
            <a:endParaRPr lang="en-US" dirty="0"/>
          </a:p>
        </p:txBody>
      </p:sp>
      <p:pic>
        <p:nvPicPr>
          <p:cNvPr id="4" name="Content Placeholder 3" descr="maginot line in snow.gif"/>
          <p:cNvPicPr>
            <a:picLocks noGrp="1" noChangeAspect="1"/>
          </p:cNvPicPr>
          <p:nvPr>
            <p:ph idx="1"/>
          </p:nvPr>
        </p:nvPicPr>
        <p:blipFill>
          <a:blip r:embed="rId2" cstate="print"/>
          <a:stretch>
            <a:fillRect/>
          </a:stretch>
        </p:blipFill>
        <p:spPr>
          <a:xfrm>
            <a:off x="457200" y="304800"/>
            <a:ext cx="2533650" cy="1962150"/>
          </a:xfrm>
        </p:spPr>
      </p:pic>
      <p:pic>
        <p:nvPicPr>
          <p:cNvPr id="5" name="Picture 4" descr="Maginot cutaway -- NYT imaginary - 2.jpg"/>
          <p:cNvPicPr>
            <a:picLocks noChangeAspect="1"/>
          </p:cNvPicPr>
          <p:nvPr/>
        </p:nvPicPr>
        <p:blipFill>
          <a:blip r:embed="rId3" cstate="print"/>
          <a:stretch>
            <a:fillRect/>
          </a:stretch>
        </p:blipFill>
        <p:spPr>
          <a:xfrm>
            <a:off x="2667000" y="2057400"/>
            <a:ext cx="6191250" cy="4631326"/>
          </a:xfrm>
          <a:prstGeom prst="rect">
            <a:avLst/>
          </a:prstGeom>
        </p:spPr>
      </p:pic>
      <p:sp>
        <p:nvSpPr>
          <p:cNvPr id="6" name="TextBox 5"/>
          <p:cNvSpPr txBox="1"/>
          <p:nvPr/>
        </p:nvSpPr>
        <p:spPr>
          <a:xfrm>
            <a:off x="3276600" y="685800"/>
            <a:ext cx="4772589" cy="369332"/>
          </a:xfrm>
          <a:prstGeom prst="rect">
            <a:avLst/>
          </a:prstGeom>
          <a:noFill/>
        </p:spPr>
        <p:txBody>
          <a:bodyPr wrap="none" rtlCol="0">
            <a:spAutoFit/>
          </a:bodyPr>
          <a:lstStyle/>
          <a:p>
            <a:r>
              <a:rPr lang="en-US" dirty="0" smtClean="0"/>
              <a:t>Tank Defenses on the Maginot Line (in snow)</a:t>
            </a:r>
            <a:endParaRPr lang="en-US" dirty="0"/>
          </a:p>
        </p:txBody>
      </p:sp>
      <p:sp>
        <p:nvSpPr>
          <p:cNvPr id="7" name="TextBox 6"/>
          <p:cNvSpPr txBox="1"/>
          <p:nvPr/>
        </p:nvSpPr>
        <p:spPr>
          <a:xfrm>
            <a:off x="3429000" y="1752600"/>
            <a:ext cx="4633000" cy="369332"/>
          </a:xfrm>
          <a:prstGeom prst="rect">
            <a:avLst/>
          </a:prstGeom>
          <a:noFill/>
        </p:spPr>
        <p:txBody>
          <a:bodyPr wrap="none" rtlCol="0">
            <a:spAutoFit/>
          </a:bodyPr>
          <a:lstStyle/>
          <a:p>
            <a:r>
              <a:rPr lang="en-US" dirty="0" smtClean="0"/>
              <a:t>Cutaway Diagram of Maginot Line Defenses</a:t>
            </a:r>
            <a:endParaRPr 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Increasing his power</a:t>
            </a:r>
            <a:endParaRPr lang="en-US" dirty="0"/>
          </a:p>
        </p:txBody>
      </p:sp>
      <p:sp>
        <p:nvSpPr>
          <p:cNvPr id="3" name="Content Placeholder 2"/>
          <p:cNvSpPr>
            <a:spLocks noGrp="1"/>
          </p:cNvSpPr>
          <p:nvPr>
            <p:ph sz="half" idx="1"/>
          </p:nvPr>
        </p:nvSpPr>
        <p:spPr/>
        <p:txBody>
          <a:bodyPr>
            <a:normAutofit fontScale="77500" lnSpcReduction="20000"/>
          </a:bodyPr>
          <a:lstStyle/>
          <a:p>
            <a:r>
              <a:rPr lang="en-US" dirty="0" smtClean="0"/>
              <a:t>Hitler called for new elections in March.</a:t>
            </a:r>
          </a:p>
          <a:p>
            <a:r>
              <a:rPr lang="en-US" dirty="0" smtClean="0"/>
              <a:t>A mysterious fire broke out in the Reichstag.</a:t>
            </a:r>
          </a:p>
          <a:p>
            <a:r>
              <a:rPr lang="en-US" dirty="0" smtClean="0"/>
              <a:t>Hitler blamed Communists to whip up fear.</a:t>
            </a:r>
          </a:p>
          <a:p>
            <a:r>
              <a:rPr lang="en-US" dirty="0" smtClean="0"/>
              <a:t>Nazis failed to get a majority, but managed to pass the Enabling Act, making Hitler dictator and suspending the republic.</a:t>
            </a:r>
          </a:p>
          <a:p>
            <a:r>
              <a:rPr lang="en-US" dirty="0" smtClean="0"/>
              <a:t>Third Reich</a:t>
            </a:r>
            <a:endParaRPr lang="en-US" dirty="0"/>
          </a:p>
        </p:txBody>
      </p:sp>
      <p:pic>
        <p:nvPicPr>
          <p:cNvPr id="5" name="Content Placeholder 4" descr="Reichstagsbrand.jpg"/>
          <p:cNvPicPr>
            <a:picLocks noGrp="1" noChangeAspect="1"/>
          </p:cNvPicPr>
          <p:nvPr>
            <p:ph sz="half" idx="2"/>
          </p:nvPr>
        </p:nvPicPr>
        <p:blipFill>
          <a:blip r:embed="rId2" cstate="print"/>
          <a:stretch>
            <a:fillRect/>
          </a:stretch>
        </p:blipFill>
        <p:spPr>
          <a:xfrm>
            <a:off x="4178300" y="1609844"/>
            <a:ext cx="3521075" cy="4506675"/>
          </a:xfr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Germany under </a:t>
            </a:r>
            <a:r>
              <a:rPr lang="en-US" dirty="0" err="1" smtClean="0"/>
              <a:t>nazi</a:t>
            </a:r>
            <a:r>
              <a:rPr lang="en-US" dirty="0" smtClean="0"/>
              <a:t> rule</a:t>
            </a:r>
            <a:endParaRPr lang="en-US" dirty="0"/>
          </a:p>
        </p:txBody>
      </p:sp>
      <p:sp>
        <p:nvSpPr>
          <p:cNvPr id="6" name="Content Placeholder 5"/>
          <p:cNvSpPr>
            <a:spLocks noGrp="1"/>
          </p:cNvSpPr>
          <p:nvPr>
            <p:ph idx="1"/>
          </p:nvPr>
        </p:nvSpPr>
        <p:spPr/>
        <p:txBody>
          <a:bodyPr/>
          <a:lstStyle/>
          <a:p>
            <a:r>
              <a:rPr lang="en-US" dirty="0" smtClean="0"/>
              <a:t>Hitler blamed the Jews for the defeat in WWI.</a:t>
            </a:r>
          </a:p>
          <a:p>
            <a:r>
              <a:rPr lang="en-US" dirty="0" smtClean="0"/>
              <a:t>Accused the Jews of corrupting the pure Aryan race.</a:t>
            </a:r>
          </a:p>
          <a:p>
            <a:r>
              <a:rPr lang="en-US" dirty="0" smtClean="0"/>
              <a:t>He called them “wretched” and “the enemy of the human race.”</a:t>
            </a:r>
            <a:endParaRPr 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Kristallnacht</a:t>
            </a:r>
            <a:r>
              <a:rPr lang="en-US" dirty="0" smtClean="0"/>
              <a:t/>
            </a:r>
            <a:br>
              <a:rPr lang="en-US" dirty="0" smtClean="0"/>
            </a:br>
            <a:endParaRPr lang="en-US" dirty="0"/>
          </a:p>
        </p:txBody>
      </p:sp>
      <p:pic>
        <p:nvPicPr>
          <p:cNvPr id="4" name="Content Placeholder 3" descr="kristallnacht-3.jpg"/>
          <p:cNvPicPr>
            <a:picLocks noGrp="1" noChangeAspect="1"/>
          </p:cNvPicPr>
          <p:nvPr>
            <p:ph idx="1"/>
          </p:nvPr>
        </p:nvPicPr>
        <p:blipFill>
          <a:blip r:embed="rId2" cstate="print"/>
          <a:stretch>
            <a:fillRect/>
          </a:stretch>
        </p:blipFill>
        <p:spPr>
          <a:xfrm>
            <a:off x="1905000" y="1046321"/>
            <a:ext cx="4800600" cy="5454015"/>
          </a:xfr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Ghettos</a:t>
            </a:r>
            <a:br>
              <a:rPr lang="en-US" dirty="0" smtClean="0"/>
            </a:br>
            <a:endParaRPr lang="en-US" dirty="0"/>
          </a:p>
        </p:txBody>
      </p:sp>
      <p:sp>
        <p:nvSpPr>
          <p:cNvPr id="3" name="Content Placeholder 2"/>
          <p:cNvSpPr>
            <a:spLocks noGrp="1"/>
          </p:cNvSpPr>
          <p:nvPr>
            <p:ph idx="1"/>
          </p:nvPr>
        </p:nvSpPr>
        <p:spPr/>
        <p:txBody>
          <a:bodyPr>
            <a:normAutofit fontScale="55000" lnSpcReduction="20000"/>
          </a:bodyPr>
          <a:lstStyle/>
          <a:p>
            <a:r>
              <a:rPr lang="en-US" b="1" dirty="0" smtClean="0"/>
              <a:t>(3) </a:t>
            </a:r>
            <a:r>
              <a:rPr lang="en-US" b="1" dirty="0" err="1" smtClean="0"/>
              <a:t>Elchanan</a:t>
            </a:r>
            <a:r>
              <a:rPr lang="en-US" b="1" dirty="0" smtClean="0"/>
              <a:t> </a:t>
            </a:r>
            <a:r>
              <a:rPr lang="en-US" b="1" dirty="0" err="1" smtClean="0"/>
              <a:t>Elkes</a:t>
            </a:r>
            <a:r>
              <a:rPr lang="en-US" b="1" dirty="0" smtClean="0"/>
              <a:t>, letter to his son and daughter living in </a:t>
            </a:r>
            <a:r>
              <a:rPr lang="en-US" b="1" dirty="0" smtClean="0">
                <a:hlinkClick r:id="rId2" action="ppaction://hlinkfile"/>
              </a:rPr>
              <a:t>London</a:t>
            </a:r>
            <a:r>
              <a:rPr lang="en-US" b="1" dirty="0" smtClean="0"/>
              <a:t> (19th October, 1943)</a:t>
            </a:r>
            <a:r>
              <a:rPr lang="en-US" dirty="0" smtClean="0"/>
              <a:t/>
            </a:r>
            <a:br>
              <a:rPr lang="en-US" dirty="0" smtClean="0"/>
            </a:br>
            <a:r>
              <a:rPr lang="en-US" dirty="0" smtClean="0"/>
              <a:t/>
            </a:r>
            <a:br>
              <a:rPr lang="en-US" dirty="0" smtClean="0"/>
            </a:br>
            <a:r>
              <a:rPr lang="en-US" dirty="0" smtClean="0"/>
              <a:t>I am writing these lines, my dear children, in the vale of tears of </a:t>
            </a:r>
            <a:r>
              <a:rPr lang="en-US" dirty="0" err="1" smtClean="0"/>
              <a:t>Vilijampole</a:t>
            </a:r>
            <a:r>
              <a:rPr lang="en-US" dirty="0" smtClean="0"/>
              <a:t>, </a:t>
            </a:r>
            <a:r>
              <a:rPr lang="en-US" dirty="0" err="1" smtClean="0"/>
              <a:t>Kovno</a:t>
            </a:r>
            <a:r>
              <a:rPr lang="en-US" dirty="0" smtClean="0"/>
              <a:t> Ghetto, where we have been for over two years. We have now heard that in a few days our fate is to be sealed. The ghetto is to be crushed and torn asunder.</a:t>
            </a:r>
            <a:br>
              <a:rPr lang="en-US" dirty="0" smtClean="0"/>
            </a:br>
            <a:r>
              <a:rPr lang="en-US" dirty="0" smtClean="0"/>
              <a:t>Whether we are all to perish or whether a few of us are to survive, is in God's hands. We fear that only those capable of slave labor will live; the rest, probably, are sentenced to death.</a:t>
            </a:r>
          </a:p>
          <a:p>
            <a:pPr>
              <a:buNone/>
            </a:pPr>
            <a:endParaRPr lang="en-US" dirty="0" smtClean="0"/>
          </a:p>
          <a:p>
            <a:pPr>
              <a:buNone/>
            </a:pPr>
            <a:r>
              <a:rPr lang="en-US" dirty="0" smtClean="0"/>
              <a:t>	We are left, a few out of many. Out of the thirty-five thousand Jews of </a:t>
            </a:r>
            <a:r>
              <a:rPr lang="en-US" dirty="0" err="1" smtClean="0"/>
              <a:t>Kovno</a:t>
            </a:r>
            <a:r>
              <a:rPr lang="en-US" dirty="0" smtClean="0"/>
              <a:t>, approximately seventeen thousand remain; out of a quarter of a million Jews in Lithuania (including the Vilna district), only twenty-five thousand live plus five thousand who, during the last two days, were deported to hard labor in Latvia, stripped of all their belongings. The rest were put to death in terrible ways by the followers of the greatest Haman of all times and of all generations. Some of those dear and close to us, too, are no longer with us. Your Aunt Hannah and Uncle </a:t>
            </a:r>
            <a:r>
              <a:rPr lang="en-US" dirty="0" err="1" smtClean="0"/>
              <a:t>Arich</a:t>
            </a:r>
            <a:r>
              <a:rPr lang="en-US" dirty="0" smtClean="0"/>
              <a:t> were killed with 1,500 souls of the ghetto on October 4,1941. Uncle </a:t>
            </a:r>
            <a:r>
              <a:rPr lang="en-US" dirty="0" err="1" smtClean="0"/>
              <a:t>Zvi</a:t>
            </a:r>
            <a:r>
              <a:rPr lang="en-US" dirty="0" smtClean="0"/>
              <a:t>, who was lying in the hospital suffering from a broken leg, was saved by a miracle. All the patients, doctors, nurses, relatives, and visitors who happened to be there were burned to death, </a:t>
            </a:r>
            <a:r>
              <a:rPr lang="en-US" dirty="0" smtClean="0"/>
              <a:t>after soldiers </a:t>
            </a:r>
            <a:r>
              <a:rPr lang="en-US" dirty="0" smtClean="0"/>
              <a:t>had blocked all the doors and windows of the hospital and set fire to it. In the provinces, apart from Siauliai, no single Jew survives. Your Uncle </a:t>
            </a:r>
            <a:r>
              <a:rPr lang="en-US" dirty="0" err="1" smtClean="0"/>
              <a:t>Dov</a:t>
            </a:r>
            <a:r>
              <a:rPr lang="en-US" dirty="0" smtClean="0"/>
              <a:t> and his son </a:t>
            </a:r>
            <a:r>
              <a:rPr lang="en-US" dirty="0" err="1" smtClean="0"/>
              <a:t>Shmuel</a:t>
            </a:r>
            <a:r>
              <a:rPr lang="en-US" dirty="0" smtClean="0"/>
              <a:t> were taken out and killed with the rest of the </a:t>
            </a:r>
            <a:r>
              <a:rPr lang="en-US" dirty="0" err="1" smtClean="0"/>
              <a:t>Kalvaria</a:t>
            </a:r>
            <a:r>
              <a:rPr lang="en-US" dirty="0" smtClean="0"/>
              <a:t> community during the first months of the war, that is, about two years ago.</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62500" lnSpcReduction="20000"/>
          </a:bodyPr>
          <a:lstStyle/>
          <a:p>
            <a:pPr>
              <a:buNone/>
            </a:pPr>
            <a:r>
              <a:rPr lang="en-US" dirty="0" smtClean="0"/>
              <a:t>Due to outer forces and inner circumstance, only our own ghetto has managed to survive and live out its </a:t>
            </a:r>
            <a:r>
              <a:rPr lang="en-US" dirty="0" err="1" smtClean="0"/>
              <a:t>diaspora</a:t>
            </a:r>
            <a:r>
              <a:rPr lang="en-US" dirty="0" smtClean="0"/>
              <a:t> life for the past two years, in slavery, hard labor, hunger, and deprivation. (Almost all our clothing, belongings, and books were taken from us by the authorities.) The last massacre, when ten thousand victims were killed at one time, took place on</a:t>
            </a:r>
            <a:br>
              <a:rPr lang="en-US" dirty="0" smtClean="0"/>
            </a:br>
            <a:endParaRPr lang="en-US" dirty="0" smtClean="0"/>
          </a:p>
          <a:p>
            <a:pPr>
              <a:buNone/>
            </a:pPr>
            <a:r>
              <a:rPr lang="en-US" dirty="0" smtClean="0"/>
              <a:t>October 28, 1941. Our total community had to go through the "selection" by our rulers: life or death. I am the man who, with my own eyes, saw those about to die. I was there early on the morning of October 29, in the camp that led to the slaughter at the Ninth Fort. With my own ears I heard the awe-inspiring and terrible symphony, the weeping and screaming of ten thousand people, old and young-a scream that tore at the heart of heaven. No ear had heard such cries through the ages and the generations. With many of our martyrs, I challenged my creator; and with them, from a heart torn in agony, I cried: "Who is like you in the universe, my Lord!" In my effort to save people here and there, I was beaten by soldiers. Wounded and bleeding, I fainted, and was carried in the arms of friends to a place outside the camp. There, a small group of about thirty or forty survived to witnesses to the fire.</a:t>
            </a:r>
            <a:br>
              <a:rPr lang="en-US" dirty="0" smtClean="0"/>
            </a:br>
            <a:endParaRPr lang="en-US" dirty="0" smtClean="0"/>
          </a:p>
          <a:p>
            <a:endParaRPr 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Auschwitz.jpg"/>
          <p:cNvPicPr>
            <a:picLocks noGrp="1" noChangeAspect="1"/>
          </p:cNvPicPr>
          <p:nvPr>
            <p:ph idx="1"/>
          </p:nvPr>
        </p:nvPicPr>
        <p:blipFill>
          <a:blip r:embed="rId2" cstate="print"/>
          <a:stretch>
            <a:fillRect/>
          </a:stretch>
        </p:blipFill>
        <p:spPr>
          <a:xfrm>
            <a:off x="381000" y="1447800"/>
            <a:ext cx="3810000" cy="2857500"/>
          </a:xfrm>
        </p:spPr>
      </p:pic>
      <p:sp>
        <p:nvSpPr>
          <p:cNvPr id="5" name="Title 1"/>
          <p:cNvSpPr>
            <a:spLocks noGrp="1"/>
          </p:cNvSpPr>
          <p:nvPr>
            <p:ph type="title"/>
          </p:nvPr>
        </p:nvSpPr>
        <p:spPr/>
        <p:txBody>
          <a:bodyPr>
            <a:normAutofit fontScale="90000"/>
          </a:bodyPr>
          <a:lstStyle/>
          <a:p>
            <a:r>
              <a:rPr lang="en-US" dirty="0" smtClean="0"/>
              <a:t/>
            </a:r>
            <a:br>
              <a:rPr lang="en-US" dirty="0" smtClean="0"/>
            </a:br>
            <a:r>
              <a:rPr lang="en-US" dirty="0" smtClean="0"/>
              <a:t>Concentration Camps &amp; Death Camps</a:t>
            </a:r>
            <a:endParaRPr lang="en-US" dirty="0"/>
          </a:p>
        </p:txBody>
      </p:sp>
      <p:pic>
        <p:nvPicPr>
          <p:cNvPr id="7" name="Picture 6" descr="Holocaust Shoes.jpg"/>
          <p:cNvPicPr>
            <a:picLocks noChangeAspect="1"/>
          </p:cNvPicPr>
          <p:nvPr/>
        </p:nvPicPr>
        <p:blipFill>
          <a:blip r:embed="rId3" cstate="print"/>
          <a:stretch>
            <a:fillRect/>
          </a:stretch>
        </p:blipFill>
        <p:spPr>
          <a:xfrm>
            <a:off x="3962400" y="3962400"/>
            <a:ext cx="3937000" cy="2622042"/>
          </a:xfrm>
          <a:prstGeom prst="rect">
            <a:avLst/>
          </a:prstGeom>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didn’t the church help?</a:t>
            </a:r>
            <a:endParaRPr lang="en-US" dirty="0"/>
          </a:p>
        </p:txBody>
      </p:sp>
      <p:sp>
        <p:nvSpPr>
          <p:cNvPr id="3" name="Content Placeholder 2"/>
          <p:cNvSpPr>
            <a:spLocks noGrp="1"/>
          </p:cNvSpPr>
          <p:nvPr>
            <p:ph idx="1"/>
          </p:nvPr>
        </p:nvSpPr>
        <p:spPr/>
        <p:txBody>
          <a:bodyPr/>
          <a:lstStyle/>
          <a:p>
            <a:r>
              <a:rPr lang="en-US" dirty="0" smtClean="0"/>
              <a:t>Nazis closed </a:t>
            </a:r>
            <a:r>
              <a:rPr lang="en-US" dirty="0" smtClean="0"/>
              <a:t>church-run </a:t>
            </a:r>
            <a:r>
              <a:rPr lang="en-US" dirty="0" smtClean="0"/>
              <a:t>schools.</a:t>
            </a:r>
            <a:endParaRPr lang="en-US" dirty="0" smtClean="0"/>
          </a:p>
          <a:p>
            <a:r>
              <a:rPr lang="en-US" dirty="0" smtClean="0"/>
              <a:t>Pastors and </a:t>
            </a:r>
            <a:r>
              <a:rPr lang="en-US" dirty="0" smtClean="0"/>
              <a:t>others </a:t>
            </a:r>
            <a:r>
              <a:rPr lang="en-US" dirty="0" smtClean="0"/>
              <a:t>who opposed the Nazi state were arrested</a:t>
            </a:r>
            <a:r>
              <a:rPr lang="en-US" dirty="0" smtClean="0"/>
              <a:t>.</a:t>
            </a:r>
          </a:p>
          <a:p>
            <a:pPr>
              <a:buNone/>
            </a:pPr>
            <a:endParaRPr lang="en-US" dirty="0" smtClean="0"/>
          </a:p>
        </p:txBody>
      </p:sp>
      <p:pic>
        <p:nvPicPr>
          <p:cNvPr id="4" name="Picture 3" descr="Dietrich Bonhoeffer.jpg"/>
          <p:cNvPicPr>
            <a:picLocks noChangeAspect="1"/>
          </p:cNvPicPr>
          <p:nvPr/>
        </p:nvPicPr>
        <p:blipFill>
          <a:blip r:embed="rId2" cstate="print"/>
          <a:stretch>
            <a:fillRect/>
          </a:stretch>
        </p:blipFill>
        <p:spPr>
          <a:xfrm>
            <a:off x="533400" y="3276600"/>
            <a:ext cx="3283898" cy="3276600"/>
          </a:xfrm>
          <a:prstGeom prst="rect">
            <a:avLst/>
          </a:prstGeom>
        </p:spPr>
      </p:pic>
      <p:pic>
        <p:nvPicPr>
          <p:cNvPr id="5" name="Picture 4" descr="Cost of Discipleship.jpg"/>
          <p:cNvPicPr>
            <a:picLocks noChangeAspect="1"/>
          </p:cNvPicPr>
          <p:nvPr/>
        </p:nvPicPr>
        <p:blipFill>
          <a:blip r:embed="rId3" cstate="print"/>
          <a:stretch>
            <a:fillRect/>
          </a:stretch>
        </p:blipFill>
        <p:spPr>
          <a:xfrm>
            <a:off x="4876800" y="2971800"/>
            <a:ext cx="2209800" cy="3399692"/>
          </a:xfrm>
          <a:prstGeom prst="rect">
            <a:avLst/>
          </a:prstGeom>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6553200" cy="137160"/>
          </a:xfrm>
        </p:spPr>
        <p:txBody>
          <a:bodyPr>
            <a:normAutofit fontScale="90000"/>
          </a:bodyPr>
          <a:lstStyle/>
          <a:p>
            <a:endParaRPr lang="en-US" dirty="0"/>
          </a:p>
        </p:txBody>
      </p:sp>
      <p:pic>
        <p:nvPicPr>
          <p:cNvPr id="4" name="Content Placeholder 3" descr="Niemoller Quote.jpg"/>
          <p:cNvPicPr>
            <a:picLocks noGrp="1" noChangeAspect="1"/>
          </p:cNvPicPr>
          <p:nvPr>
            <p:ph idx="1"/>
          </p:nvPr>
        </p:nvPicPr>
        <p:blipFill>
          <a:blip r:embed="rId2" cstate="print"/>
          <a:stretch>
            <a:fillRect/>
          </a:stretch>
        </p:blipFill>
        <p:spPr>
          <a:xfrm>
            <a:off x="228600" y="228600"/>
            <a:ext cx="4343400" cy="6425237"/>
          </a:xfrm>
        </p:spPr>
      </p:pic>
      <p:pic>
        <p:nvPicPr>
          <p:cNvPr id="5" name="Picture 4" descr="Martin Niemoller.jpg"/>
          <p:cNvPicPr>
            <a:picLocks noChangeAspect="1"/>
          </p:cNvPicPr>
          <p:nvPr/>
        </p:nvPicPr>
        <p:blipFill>
          <a:blip r:embed="rId3" cstate="print"/>
          <a:stretch>
            <a:fillRect/>
          </a:stretch>
        </p:blipFill>
        <p:spPr>
          <a:xfrm>
            <a:off x="4876800" y="1295400"/>
            <a:ext cx="2870200" cy="3810000"/>
          </a:xfrm>
          <a:prstGeom prst="rect">
            <a:avLst/>
          </a:prstGeom>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didn’t the church help?</a:t>
            </a:r>
            <a:endParaRPr lang="en-US" dirty="0"/>
          </a:p>
        </p:txBody>
      </p:sp>
      <p:sp>
        <p:nvSpPr>
          <p:cNvPr id="3" name="Content Placeholder 2"/>
          <p:cNvSpPr>
            <a:spLocks noGrp="1"/>
          </p:cNvSpPr>
          <p:nvPr>
            <p:ph idx="1"/>
          </p:nvPr>
        </p:nvSpPr>
        <p:spPr/>
        <p:txBody>
          <a:bodyPr/>
          <a:lstStyle/>
          <a:p>
            <a:r>
              <a:rPr lang="en-US" dirty="0" smtClean="0"/>
              <a:t>Sadly, some </a:t>
            </a:r>
            <a:r>
              <a:rPr lang="en-US" dirty="0" smtClean="0"/>
              <a:t>German Protestants supported Hitler.</a:t>
            </a:r>
          </a:p>
          <a:p>
            <a:pPr lvl="1"/>
            <a:r>
              <a:rPr lang="en-US" dirty="0" smtClean="0"/>
              <a:t>“The swastika on our breasts, the Cross in our hearts.”</a:t>
            </a:r>
          </a:p>
          <a:p>
            <a:pPr lvl="1"/>
            <a:r>
              <a:rPr lang="en-US" dirty="0" smtClean="0"/>
              <a:t>Some discarded </a:t>
            </a:r>
            <a:r>
              <a:rPr lang="en-US" dirty="0" smtClean="0"/>
              <a:t>the Bible because it was written by Jews.</a:t>
            </a:r>
          </a:p>
          <a:p>
            <a:pPr lvl="1"/>
            <a:r>
              <a:rPr lang="en-US" dirty="0" smtClean="0"/>
              <a:t>Only Aryans could be church members.</a:t>
            </a:r>
          </a:p>
          <a:p>
            <a:pPr lvl="1"/>
            <a:r>
              <a:rPr lang="en-US" dirty="0" smtClean="0"/>
              <a:t>Said Jesus wasn’t really a Jew.</a:t>
            </a:r>
          </a:p>
          <a:p>
            <a:pPr lvl="1"/>
            <a:r>
              <a:rPr lang="en-US" dirty="0" smtClean="0"/>
              <a:t>Hitler was seen as the “second messiah.”</a:t>
            </a:r>
          </a:p>
          <a:p>
            <a:endParaRPr lang="en-US"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smtClean="0">
                <a:hlinkClick r:id="rId2" action="ppaction://hlinkfile"/>
              </a:rPr>
              <a:t>Romans 1:25</a:t>
            </a:r>
            <a:r>
              <a:rPr lang="en-US" dirty="0" smtClean="0"/>
              <a:t/>
            </a:r>
            <a:br>
              <a:rPr lang="en-US" dirty="0" smtClean="0"/>
            </a:br>
            <a:r>
              <a:rPr lang="en-US" b="1" dirty="0" smtClean="0"/>
              <a:t>They</a:t>
            </a:r>
            <a:r>
              <a:rPr lang="en-US" dirty="0" smtClean="0"/>
              <a:t> </a:t>
            </a:r>
            <a:r>
              <a:rPr lang="en-US" b="1" dirty="0" smtClean="0"/>
              <a:t>exchanged</a:t>
            </a:r>
            <a:r>
              <a:rPr lang="en-US" dirty="0" smtClean="0"/>
              <a:t> </a:t>
            </a:r>
            <a:r>
              <a:rPr lang="en-US" b="1" dirty="0" smtClean="0"/>
              <a:t>the</a:t>
            </a:r>
            <a:r>
              <a:rPr lang="en-US" dirty="0" smtClean="0"/>
              <a:t> </a:t>
            </a:r>
            <a:r>
              <a:rPr lang="en-US" b="1" dirty="0" smtClean="0"/>
              <a:t>truth</a:t>
            </a:r>
            <a:r>
              <a:rPr lang="en-US" dirty="0" smtClean="0"/>
              <a:t> </a:t>
            </a:r>
            <a:r>
              <a:rPr lang="en-US" b="1" dirty="0" smtClean="0"/>
              <a:t>a</a:t>
            </a:r>
            <a:r>
              <a:rPr lang="en-US" dirty="0" smtClean="0"/>
              <a:t>bout God </a:t>
            </a:r>
            <a:r>
              <a:rPr lang="en-US" b="1" dirty="0" smtClean="0"/>
              <a:t>for</a:t>
            </a:r>
            <a:r>
              <a:rPr lang="en-US" dirty="0" smtClean="0"/>
              <a:t> </a:t>
            </a:r>
            <a:r>
              <a:rPr lang="en-US" b="1" dirty="0" smtClean="0"/>
              <a:t>a</a:t>
            </a:r>
            <a:r>
              <a:rPr lang="en-US" dirty="0" smtClean="0"/>
              <a:t> </a:t>
            </a:r>
            <a:r>
              <a:rPr lang="en-US" b="1" dirty="0" smtClean="0"/>
              <a:t>lie</a:t>
            </a:r>
            <a:r>
              <a:rPr lang="en-US" dirty="0" smtClean="0"/>
              <a:t>, </a:t>
            </a:r>
            <a:r>
              <a:rPr lang="en-US" b="1" dirty="0" smtClean="0"/>
              <a:t>a</a:t>
            </a:r>
            <a:r>
              <a:rPr lang="en-US" dirty="0" smtClean="0"/>
              <a:t>nd worshiped </a:t>
            </a:r>
            <a:r>
              <a:rPr lang="en-US" b="1" dirty="0" smtClean="0"/>
              <a:t>a</a:t>
            </a:r>
            <a:r>
              <a:rPr lang="en-US" dirty="0" smtClean="0"/>
              <a:t>nd served created things rather than </a:t>
            </a:r>
            <a:r>
              <a:rPr lang="en-US" b="1" dirty="0" smtClean="0"/>
              <a:t>the</a:t>
            </a:r>
            <a:r>
              <a:rPr lang="en-US" dirty="0" smtClean="0"/>
              <a:t> Creator—who is </a:t>
            </a:r>
            <a:r>
              <a:rPr lang="en-US" b="1" dirty="0" smtClean="0"/>
              <a:t>for</a:t>
            </a:r>
            <a:r>
              <a:rPr lang="en-US" dirty="0" smtClean="0"/>
              <a:t>ever praised. </a:t>
            </a:r>
            <a:r>
              <a:rPr lang="en-US" b="1" dirty="0" smtClean="0"/>
              <a:t>A</a:t>
            </a:r>
            <a:r>
              <a:rPr lang="en-US" dirty="0" smtClean="0"/>
              <a:t>men.</a:t>
            </a:r>
            <a:br>
              <a:rPr lang="en-US" dirty="0" smtClean="0"/>
            </a:b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united states</a:t>
            </a:r>
            <a:endParaRPr lang="en-US" dirty="0"/>
          </a:p>
        </p:txBody>
      </p:sp>
      <p:sp>
        <p:nvSpPr>
          <p:cNvPr id="3" name="Content Placeholder 2"/>
          <p:cNvSpPr>
            <a:spLocks noGrp="1"/>
          </p:cNvSpPr>
          <p:nvPr>
            <p:ph idx="1"/>
          </p:nvPr>
        </p:nvSpPr>
        <p:spPr/>
        <p:txBody>
          <a:bodyPr/>
          <a:lstStyle/>
          <a:p>
            <a:r>
              <a:rPr lang="en-US" dirty="0" smtClean="0"/>
              <a:t>“Return to normalcy”</a:t>
            </a:r>
          </a:p>
          <a:p>
            <a:r>
              <a:rPr lang="en-US" dirty="0" smtClean="0"/>
              <a:t>Isolation</a:t>
            </a:r>
          </a:p>
          <a:p>
            <a:r>
              <a:rPr lang="en-US" dirty="0" smtClean="0"/>
              <a:t>Decay in the moral life of the nation (Roaring 20s)</a:t>
            </a:r>
          </a:p>
          <a:p>
            <a:r>
              <a:rPr lang="en-US" dirty="0" smtClean="0"/>
              <a:t>Stock market crash 1929</a:t>
            </a:r>
          </a:p>
          <a:p>
            <a:r>
              <a:rPr lang="en-US" dirty="0" smtClean="0"/>
              <a:t>Debts of European Countries affecting U.S. economy</a:t>
            </a:r>
          </a:p>
          <a:p>
            <a:endParaRPr 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Nazi Four </a:t>
            </a:r>
            <a:r>
              <a:rPr lang="en-US" dirty="0" smtClean="0"/>
              <a:t>year plans</a:t>
            </a:r>
            <a:endParaRPr lang="en-US" dirty="0"/>
          </a:p>
        </p:txBody>
      </p:sp>
      <p:sp>
        <p:nvSpPr>
          <p:cNvPr id="3" name="Content Placeholder 2"/>
          <p:cNvSpPr>
            <a:spLocks noGrp="1"/>
          </p:cNvSpPr>
          <p:nvPr>
            <p:ph idx="1"/>
          </p:nvPr>
        </p:nvSpPr>
        <p:spPr/>
        <p:txBody>
          <a:bodyPr/>
          <a:lstStyle/>
          <a:p>
            <a:r>
              <a:rPr lang="en-US" dirty="0" smtClean="0"/>
              <a:t>End unemployment through rearmament (build the military)</a:t>
            </a:r>
          </a:p>
          <a:p>
            <a:r>
              <a:rPr lang="en-US" dirty="0" smtClean="0"/>
              <a:t>Create public </a:t>
            </a:r>
            <a:r>
              <a:rPr lang="en-US" dirty="0" smtClean="0"/>
              <a:t>works projects – </a:t>
            </a:r>
            <a:r>
              <a:rPr lang="en-US" dirty="0" err="1" smtClean="0"/>
              <a:t>autobahnen</a:t>
            </a:r>
            <a:endParaRPr lang="en-US" dirty="0" smtClean="0"/>
          </a:p>
          <a:p>
            <a:r>
              <a:rPr lang="en-US" dirty="0" smtClean="0"/>
              <a:t>Make Germany economically self-sufficient (strikes illegal, set wages &amp; settle labor disputes)</a:t>
            </a:r>
          </a:p>
          <a:p>
            <a:r>
              <a:rPr lang="en-US" dirty="0" smtClean="0"/>
              <a:t>Indoctrinate </a:t>
            </a:r>
            <a:r>
              <a:rPr lang="en-US" dirty="0" smtClean="0"/>
              <a:t>young people – Hitler Youth</a:t>
            </a:r>
          </a:p>
          <a:p>
            <a:r>
              <a:rPr lang="en-US" b="1" dirty="0" smtClean="0"/>
              <a:t>Result: a very strong totalitarian state</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Era of disillusionment</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Disillusionment</a:t>
            </a:r>
            <a:endParaRPr lang="en-US" dirty="0"/>
          </a:p>
        </p:txBody>
      </p:sp>
      <p:sp>
        <p:nvSpPr>
          <p:cNvPr id="3" name="Content Placeholder 2"/>
          <p:cNvSpPr>
            <a:spLocks noGrp="1"/>
          </p:cNvSpPr>
          <p:nvPr>
            <p:ph idx="1"/>
          </p:nvPr>
        </p:nvSpPr>
        <p:spPr/>
        <p:txBody>
          <a:bodyPr/>
          <a:lstStyle/>
          <a:p>
            <a:r>
              <a:rPr lang="en-US" dirty="0" smtClean="0"/>
              <a:t>Artists reacted against the </a:t>
            </a:r>
            <a:r>
              <a:rPr lang="en-US" b="1" dirty="0" smtClean="0"/>
              <a:t>industrialization</a:t>
            </a:r>
            <a:r>
              <a:rPr lang="en-US" dirty="0" smtClean="0"/>
              <a:t> of society.</a:t>
            </a:r>
          </a:p>
          <a:p>
            <a:r>
              <a:rPr lang="en-US" dirty="0" smtClean="0"/>
              <a:t>Rejected conventional art forms.</a:t>
            </a:r>
          </a:p>
          <a:p>
            <a:r>
              <a:rPr lang="en-US" dirty="0" smtClean="0"/>
              <a:t>Embraced new, experimental techniques.</a:t>
            </a:r>
          </a:p>
          <a:p>
            <a:r>
              <a:rPr lang="en-US" dirty="0" smtClean="0"/>
              <a:t>Reflected the </a:t>
            </a:r>
            <a:r>
              <a:rPr lang="en-US" b="1" dirty="0" smtClean="0"/>
              <a:t>death and destruction </a:t>
            </a:r>
            <a:r>
              <a:rPr lang="en-US" dirty="0" smtClean="0"/>
              <a:t>of the war period.</a:t>
            </a:r>
          </a:p>
          <a:p>
            <a:r>
              <a:rPr lang="en-US" dirty="0" smtClean="0"/>
              <a:t>Expressed feelings of </a:t>
            </a:r>
            <a:r>
              <a:rPr lang="en-US" b="1" dirty="0" smtClean="0"/>
              <a:t>despair</a:t>
            </a:r>
            <a:r>
              <a:rPr lang="en-US" dirty="0" smtClean="0"/>
              <a:t>.</a:t>
            </a:r>
          </a:p>
          <a:p>
            <a:r>
              <a:rPr lang="en-US" dirty="0" smtClean="0"/>
              <a:t>Portrayed a </a:t>
            </a:r>
            <a:r>
              <a:rPr lang="en-US" b="1" dirty="0" smtClean="0"/>
              <a:t>pessimistic and disjointed </a:t>
            </a:r>
            <a:r>
              <a:rPr lang="en-US" dirty="0" smtClean="0"/>
              <a:t>view of man, his world, and the future.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Painting - expressionism</a:t>
            </a:r>
            <a:endParaRPr lang="en-US" dirty="0"/>
          </a:p>
        </p:txBody>
      </p:sp>
      <p:sp>
        <p:nvSpPr>
          <p:cNvPr id="3" name="Content Placeholder 2"/>
          <p:cNvSpPr>
            <a:spLocks noGrp="1"/>
          </p:cNvSpPr>
          <p:nvPr>
            <p:ph sz="half" idx="1"/>
          </p:nvPr>
        </p:nvSpPr>
        <p:spPr/>
        <p:txBody>
          <a:bodyPr>
            <a:normAutofit/>
          </a:bodyPr>
          <a:lstStyle/>
          <a:p>
            <a:r>
              <a:rPr lang="en-US" dirty="0" smtClean="0"/>
              <a:t>Expressionism – paint how one feels</a:t>
            </a:r>
          </a:p>
          <a:p>
            <a:r>
              <a:rPr lang="en-US" dirty="0" smtClean="0"/>
              <a:t>Henri Matisse</a:t>
            </a:r>
          </a:p>
          <a:p>
            <a:r>
              <a:rPr lang="en-US" dirty="0" smtClean="0"/>
              <a:t>Color is the real </a:t>
            </a:r>
            <a:r>
              <a:rPr lang="en-US" dirty="0" smtClean="0"/>
              <a:t>subject.</a:t>
            </a:r>
            <a:endParaRPr lang="en-US" dirty="0" smtClean="0"/>
          </a:p>
          <a:p>
            <a:r>
              <a:rPr lang="en-US" dirty="0" smtClean="0"/>
              <a:t>Expresses emotion</a:t>
            </a:r>
          </a:p>
        </p:txBody>
      </p:sp>
      <p:pic>
        <p:nvPicPr>
          <p:cNvPr id="5" name="Content Placeholder 4" descr="henri_matisse vase of Sunflowers.jpg"/>
          <p:cNvPicPr>
            <a:picLocks noGrp="1" noChangeAspect="1"/>
          </p:cNvPicPr>
          <p:nvPr>
            <p:ph sz="half" idx="2"/>
          </p:nvPr>
        </p:nvPicPr>
        <p:blipFill>
          <a:blip r:embed="rId2" cstate="print"/>
          <a:stretch>
            <a:fillRect/>
          </a:stretch>
        </p:blipFill>
        <p:spPr>
          <a:xfrm>
            <a:off x="4178300" y="1679721"/>
            <a:ext cx="3521075" cy="4366920"/>
          </a:xfrm>
        </p:spPr>
      </p:pic>
      <p:sp>
        <p:nvSpPr>
          <p:cNvPr id="6" name="TextBox 5"/>
          <p:cNvSpPr txBox="1"/>
          <p:nvPr/>
        </p:nvSpPr>
        <p:spPr>
          <a:xfrm>
            <a:off x="4267200" y="6248400"/>
            <a:ext cx="3279552" cy="369332"/>
          </a:xfrm>
          <a:prstGeom prst="rect">
            <a:avLst/>
          </a:prstGeom>
          <a:noFill/>
        </p:spPr>
        <p:txBody>
          <a:bodyPr wrap="none" rtlCol="0">
            <a:spAutoFit/>
          </a:bodyPr>
          <a:lstStyle/>
          <a:p>
            <a:r>
              <a:rPr lang="en-US" dirty="0" smtClean="0"/>
              <a:t>“Vase of Sunflowers”--Matisse</a:t>
            </a:r>
            <a:endParaRPr lang="en-US"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pic>
        <p:nvPicPr>
          <p:cNvPr id="7" name="Content Placeholder 6" descr="The Scream Edvard Munsch.jpg"/>
          <p:cNvPicPr>
            <a:picLocks noGrp="1" noChangeAspect="1"/>
          </p:cNvPicPr>
          <p:nvPr>
            <p:ph idx="1"/>
          </p:nvPr>
        </p:nvPicPr>
        <p:blipFill>
          <a:blip r:embed="rId2" cstate="print"/>
          <a:stretch>
            <a:fillRect/>
          </a:stretch>
        </p:blipFill>
        <p:spPr>
          <a:xfrm>
            <a:off x="2837688" y="381000"/>
            <a:ext cx="4706112" cy="5996964"/>
          </a:xfrm>
        </p:spPr>
      </p:pic>
      <p:sp>
        <p:nvSpPr>
          <p:cNvPr id="8" name="TextBox 7"/>
          <p:cNvSpPr txBox="1"/>
          <p:nvPr/>
        </p:nvSpPr>
        <p:spPr>
          <a:xfrm>
            <a:off x="609600" y="2438400"/>
            <a:ext cx="2021707" cy="646331"/>
          </a:xfrm>
          <a:prstGeom prst="rect">
            <a:avLst/>
          </a:prstGeom>
          <a:noFill/>
        </p:spPr>
        <p:txBody>
          <a:bodyPr wrap="none" rtlCol="0">
            <a:spAutoFit/>
          </a:bodyPr>
          <a:lstStyle/>
          <a:p>
            <a:r>
              <a:rPr lang="en-US" dirty="0" smtClean="0"/>
              <a:t>The Scream</a:t>
            </a:r>
          </a:p>
          <a:p>
            <a:r>
              <a:rPr lang="en-US" dirty="0" smtClean="0"/>
              <a:t>By </a:t>
            </a:r>
            <a:r>
              <a:rPr lang="en-US" dirty="0" err="1" smtClean="0"/>
              <a:t>Edvard</a:t>
            </a:r>
            <a:r>
              <a:rPr lang="en-US" dirty="0" smtClean="0"/>
              <a:t> </a:t>
            </a:r>
            <a:r>
              <a:rPr lang="en-US" dirty="0" err="1" smtClean="0"/>
              <a:t>Munsch</a:t>
            </a:r>
            <a:endParaRPr lang="en-US"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Painting - cubism</a:t>
            </a:r>
            <a:endParaRPr lang="en-US" dirty="0"/>
          </a:p>
        </p:txBody>
      </p:sp>
      <p:pic>
        <p:nvPicPr>
          <p:cNvPr id="5" name="Content Placeholder 4" descr="picasso_portrait_femme.jpg"/>
          <p:cNvPicPr>
            <a:picLocks noGrp="1" noChangeAspect="1"/>
          </p:cNvPicPr>
          <p:nvPr>
            <p:ph sz="half" idx="1"/>
          </p:nvPr>
        </p:nvPicPr>
        <p:blipFill>
          <a:blip r:embed="rId2" cstate="print"/>
          <a:stretch>
            <a:fillRect/>
          </a:stretch>
        </p:blipFill>
        <p:spPr>
          <a:xfrm>
            <a:off x="957389" y="1905000"/>
            <a:ext cx="2879764" cy="3482181"/>
          </a:xfrm>
        </p:spPr>
      </p:pic>
      <p:sp>
        <p:nvSpPr>
          <p:cNvPr id="4" name="Content Placeholder 3"/>
          <p:cNvSpPr>
            <a:spLocks noGrp="1"/>
          </p:cNvSpPr>
          <p:nvPr>
            <p:ph sz="half" idx="2"/>
          </p:nvPr>
        </p:nvSpPr>
        <p:spPr/>
        <p:txBody>
          <a:bodyPr>
            <a:normAutofit lnSpcReduction="10000"/>
          </a:bodyPr>
          <a:lstStyle/>
          <a:p>
            <a:r>
              <a:rPr lang="en-US" dirty="0" smtClean="0"/>
              <a:t>Figures reduced to various geometric shapes.</a:t>
            </a:r>
          </a:p>
          <a:p>
            <a:r>
              <a:rPr lang="en-US" dirty="0" smtClean="0"/>
              <a:t>Portray several perspectives at once.</a:t>
            </a:r>
          </a:p>
          <a:p>
            <a:r>
              <a:rPr lang="en-US" dirty="0" smtClean="0"/>
              <a:t>Deliberately tried to shock the viewer.</a:t>
            </a:r>
          </a:p>
          <a:p>
            <a:r>
              <a:rPr lang="en-US" dirty="0" smtClean="0"/>
              <a:t>Pablo Picasso</a:t>
            </a:r>
            <a:endParaRPr lang="en-US" dirty="0"/>
          </a:p>
        </p:txBody>
      </p:sp>
      <p:sp>
        <p:nvSpPr>
          <p:cNvPr id="6" name="TextBox 5"/>
          <p:cNvSpPr txBox="1"/>
          <p:nvPr/>
        </p:nvSpPr>
        <p:spPr>
          <a:xfrm>
            <a:off x="1143000" y="5715000"/>
            <a:ext cx="2070182" cy="369332"/>
          </a:xfrm>
          <a:prstGeom prst="rect">
            <a:avLst/>
          </a:prstGeom>
          <a:noFill/>
        </p:spPr>
        <p:txBody>
          <a:bodyPr wrap="none" rtlCol="0">
            <a:spAutoFit/>
          </a:bodyPr>
          <a:lstStyle/>
          <a:p>
            <a:r>
              <a:rPr lang="en-US" dirty="0" smtClean="0"/>
              <a:t>“Femme”- Picasso</a:t>
            </a:r>
            <a:endParaRPr 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architecture</a:t>
            </a:r>
            <a:endParaRPr lang="en-US" dirty="0"/>
          </a:p>
        </p:txBody>
      </p:sp>
      <p:sp>
        <p:nvSpPr>
          <p:cNvPr id="5" name="Content Placeholder 4"/>
          <p:cNvSpPr>
            <a:spLocks noGrp="1"/>
          </p:cNvSpPr>
          <p:nvPr>
            <p:ph idx="1"/>
          </p:nvPr>
        </p:nvSpPr>
        <p:spPr/>
        <p:txBody>
          <a:bodyPr/>
          <a:lstStyle/>
          <a:p>
            <a:r>
              <a:rPr lang="en-US" dirty="0" smtClean="0"/>
              <a:t>New building materials (concrete, glass, steel)</a:t>
            </a:r>
          </a:p>
          <a:p>
            <a:r>
              <a:rPr lang="en-US" dirty="0" smtClean="0"/>
              <a:t>Skyscrapers</a:t>
            </a:r>
          </a:p>
          <a:p>
            <a:r>
              <a:rPr lang="en-US" dirty="0" smtClean="0"/>
              <a:t>Sense of openness</a:t>
            </a:r>
          </a:p>
          <a:p>
            <a:pPr>
              <a:buNone/>
            </a:pPr>
            <a:endParaRPr lang="en-US" dirty="0"/>
          </a:p>
        </p:txBody>
      </p:sp>
      <p:pic>
        <p:nvPicPr>
          <p:cNvPr id="4" name="Picture 3" descr="early skyscrapers nyc.jpg"/>
          <p:cNvPicPr>
            <a:picLocks noChangeAspect="1"/>
          </p:cNvPicPr>
          <p:nvPr/>
        </p:nvPicPr>
        <p:blipFill>
          <a:blip r:embed="rId2" cstate="print"/>
          <a:stretch>
            <a:fillRect/>
          </a:stretch>
        </p:blipFill>
        <p:spPr>
          <a:xfrm>
            <a:off x="3124200" y="3654862"/>
            <a:ext cx="4648200" cy="2926913"/>
          </a:xfrm>
          <a:prstGeom prst="rect">
            <a:avLst/>
          </a:prstGeom>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skyscraper</a:t>
            </a:r>
            <a:endParaRPr lang="en-US" dirty="0"/>
          </a:p>
        </p:txBody>
      </p:sp>
      <p:pic>
        <p:nvPicPr>
          <p:cNvPr id="6" name="Content Placeholder 5" descr="wainwright skyscraper.jpg"/>
          <p:cNvPicPr>
            <a:picLocks noGrp="1" noChangeAspect="1"/>
          </p:cNvPicPr>
          <p:nvPr>
            <p:ph sz="half" idx="1"/>
          </p:nvPr>
        </p:nvPicPr>
        <p:blipFill>
          <a:blip r:embed="rId2" cstate="print"/>
          <a:stretch>
            <a:fillRect/>
          </a:stretch>
        </p:blipFill>
        <p:spPr>
          <a:xfrm>
            <a:off x="533400" y="1600200"/>
            <a:ext cx="3498475" cy="3092652"/>
          </a:xfrm>
        </p:spPr>
      </p:pic>
      <p:sp>
        <p:nvSpPr>
          <p:cNvPr id="5" name="Content Placeholder 4"/>
          <p:cNvSpPr>
            <a:spLocks noGrp="1"/>
          </p:cNvSpPr>
          <p:nvPr>
            <p:ph sz="half" idx="2"/>
          </p:nvPr>
        </p:nvSpPr>
        <p:spPr/>
        <p:txBody>
          <a:bodyPr/>
          <a:lstStyle/>
          <a:p>
            <a:r>
              <a:rPr lang="en-US" dirty="0" smtClean="0"/>
              <a:t>Louis Sullivan – developer of the skyscraper.</a:t>
            </a:r>
          </a:p>
          <a:p>
            <a:r>
              <a:rPr lang="en-US" dirty="0" smtClean="0"/>
              <a:t>Design of a building should match its purpose.</a:t>
            </a:r>
            <a:endParaRPr lang="en-US" dirty="0"/>
          </a:p>
        </p:txBody>
      </p:sp>
      <p:sp>
        <p:nvSpPr>
          <p:cNvPr id="7" name="TextBox 6"/>
          <p:cNvSpPr txBox="1"/>
          <p:nvPr/>
        </p:nvSpPr>
        <p:spPr>
          <a:xfrm>
            <a:off x="609600" y="5029200"/>
            <a:ext cx="3728906" cy="646331"/>
          </a:xfrm>
          <a:prstGeom prst="rect">
            <a:avLst/>
          </a:prstGeom>
          <a:noFill/>
        </p:spPr>
        <p:txBody>
          <a:bodyPr wrap="none" rtlCol="0">
            <a:spAutoFit/>
          </a:bodyPr>
          <a:lstStyle/>
          <a:p>
            <a:r>
              <a:rPr lang="en-US" dirty="0" smtClean="0"/>
              <a:t>Wainwright Skyscraper in St. Louis</a:t>
            </a:r>
          </a:p>
          <a:p>
            <a:r>
              <a:rPr lang="en-US" dirty="0" smtClean="0"/>
              <a:t>By Louis Sullivan</a:t>
            </a:r>
            <a:endParaRPr 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Frank </a:t>
            </a:r>
            <a:r>
              <a:rPr lang="en-US" dirty="0" err="1" smtClean="0"/>
              <a:t>lloyd</a:t>
            </a:r>
            <a:r>
              <a:rPr lang="en-US" dirty="0" smtClean="0"/>
              <a:t> </a:t>
            </a:r>
            <a:r>
              <a:rPr lang="en-US" dirty="0" err="1" smtClean="0"/>
              <a:t>wright</a:t>
            </a:r>
            <a:endParaRPr lang="en-US" dirty="0"/>
          </a:p>
        </p:txBody>
      </p:sp>
      <p:sp>
        <p:nvSpPr>
          <p:cNvPr id="3" name="Content Placeholder 2"/>
          <p:cNvSpPr>
            <a:spLocks noGrp="1"/>
          </p:cNvSpPr>
          <p:nvPr>
            <p:ph sz="half" idx="1"/>
          </p:nvPr>
        </p:nvSpPr>
        <p:spPr/>
        <p:txBody>
          <a:bodyPr/>
          <a:lstStyle/>
          <a:p>
            <a:pPr>
              <a:buNone/>
            </a:pPr>
            <a:r>
              <a:rPr lang="en-US" dirty="0" smtClean="0"/>
              <a:t>	</a:t>
            </a:r>
            <a:endParaRPr lang="en-US" dirty="0"/>
          </a:p>
        </p:txBody>
      </p:sp>
      <p:pic>
        <p:nvPicPr>
          <p:cNvPr id="7" name="Content Placeholder 6" descr="guggenheim museum frank lloyd wright.jpg"/>
          <p:cNvPicPr>
            <a:picLocks noGrp="1" noChangeAspect="1"/>
          </p:cNvPicPr>
          <p:nvPr>
            <p:ph sz="half" idx="2"/>
          </p:nvPr>
        </p:nvPicPr>
        <p:blipFill>
          <a:blip r:embed="rId2" cstate="print"/>
          <a:stretch>
            <a:fillRect/>
          </a:stretch>
        </p:blipFill>
        <p:spPr>
          <a:xfrm>
            <a:off x="4038600" y="3352800"/>
            <a:ext cx="3521075" cy="2640806"/>
          </a:xfrm>
        </p:spPr>
      </p:pic>
      <p:pic>
        <p:nvPicPr>
          <p:cNvPr id="5" name="Picture 4" descr="kaufmann house frank lloyd wright.jpg"/>
          <p:cNvPicPr>
            <a:picLocks noChangeAspect="1"/>
          </p:cNvPicPr>
          <p:nvPr/>
        </p:nvPicPr>
        <p:blipFill>
          <a:blip r:embed="rId3" cstate="print"/>
          <a:stretch>
            <a:fillRect/>
          </a:stretch>
        </p:blipFill>
        <p:spPr>
          <a:xfrm>
            <a:off x="381000" y="1600200"/>
            <a:ext cx="3314700" cy="4419600"/>
          </a:xfrm>
          <a:prstGeom prst="rect">
            <a:avLst/>
          </a:prstGeom>
        </p:spPr>
      </p:pic>
      <p:sp>
        <p:nvSpPr>
          <p:cNvPr id="6" name="TextBox 5"/>
          <p:cNvSpPr txBox="1"/>
          <p:nvPr/>
        </p:nvSpPr>
        <p:spPr>
          <a:xfrm>
            <a:off x="381000" y="6172200"/>
            <a:ext cx="3429000" cy="646331"/>
          </a:xfrm>
          <a:prstGeom prst="rect">
            <a:avLst/>
          </a:prstGeom>
          <a:noFill/>
        </p:spPr>
        <p:txBody>
          <a:bodyPr wrap="square" rtlCol="0">
            <a:spAutoFit/>
          </a:bodyPr>
          <a:lstStyle/>
          <a:p>
            <a:r>
              <a:rPr lang="en-US" dirty="0" smtClean="0"/>
              <a:t>Kaufmann House, “Falling Water”</a:t>
            </a:r>
            <a:endParaRPr lang="en-US" dirty="0"/>
          </a:p>
        </p:txBody>
      </p:sp>
      <p:sp>
        <p:nvSpPr>
          <p:cNvPr id="8" name="TextBox 7"/>
          <p:cNvSpPr txBox="1"/>
          <p:nvPr/>
        </p:nvSpPr>
        <p:spPr>
          <a:xfrm>
            <a:off x="4343400" y="2209800"/>
            <a:ext cx="3106941" cy="646331"/>
          </a:xfrm>
          <a:prstGeom prst="rect">
            <a:avLst/>
          </a:prstGeom>
          <a:noFill/>
        </p:spPr>
        <p:txBody>
          <a:bodyPr wrap="none" rtlCol="0">
            <a:spAutoFit/>
          </a:bodyPr>
          <a:lstStyle/>
          <a:p>
            <a:r>
              <a:rPr lang="en-US" dirty="0" smtClean="0"/>
              <a:t>Guggenheim Museum in NYC</a:t>
            </a:r>
          </a:p>
          <a:p>
            <a:r>
              <a:rPr lang="en-US" dirty="0" smtClean="0"/>
              <a:t>By Frank Lloyd Wright</a:t>
            </a:r>
            <a:endParaRPr lang="en-US"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music</a:t>
            </a:r>
            <a:endParaRPr lang="en-US" dirty="0"/>
          </a:p>
        </p:txBody>
      </p:sp>
      <p:sp>
        <p:nvSpPr>
          <p:cNvPr id="3" name="Content Placeholder 2"/>
          <p:cNvSpPr>
            <a:spLocks noGrp="1"/>
          </p:cNvSpPr>
          <p:nvPr>
            <p:ph sz="half" idx="1"/>
          </p:nvPr>
        </p:nvSpPr>
        <p:spPr/>
        <p:txBody>
          <a:bodyPr/>
          <a:lstStyle/>
          <a:p>
            <a:r>
              <a:rPr lang="en-US" dirty="0" smtClean="0"/>
              <a:t>Igor Stravinsky – father of modern music, polytonality</a:t>
            </a:r>
          </a:p>
          <a:p>
            <a:r>
              <a:rPr lang="en-US" dirty="0" smtClean="0"/>
              <a:t>The Rite of Spring</a:t>
            </a:r>
          </a:p>
          <a:p>
            <a:r>
              <a:rPr lang="en-US" dirty="0" smtClean="0">
                <a:hlinkClick r:id="rId2"/>
              </a:rPr>
              <a:t>http://www.youtube.com/watch?v=1anfbfOHozk&amp;feature=related</a:t>
            </a:r>
            <a:endParaRPr lang="en-US" dirty="0" smtClean="0"/>
          </a:p>
          <a:p>
            <a:endParaRPr lang="en-US" dirty="0" smtClean="0"/>
          </a:p>
        </p:txBody>
      </p:sp>
      <p:sp>
        <p:nvSpPr>
          <p:cNvPr id="4" name="Content Placeholder 3"/>
          <p:cNvSpPr>
            <a:spLocks noGrp="1"/>
          </p:cNvSpPr>
          <p:nvPr>
            <p:ph sz="half" idx="2"/>
          </p:nvPr>
        </p:nvSpPr>
        <p:spPr/>
        <p:txBody>
          <a:bodyPr/>
          <a:lstStyle/>
          <a:p>
            <a:r>
              <a:rPr lang="en-US" dirty="0" smtClean="0"/>
              <a:t>Jazz – dissonance</a:t>
            </a:r>
          </a:p>
          <a:p>
            <a:r>
              <a:rPr lang="en-US" dirty="0" smtClean="0">
                <a:hlinkClick r:id="rId3"/>
              </a:rPr>
              <a:t>http://www.youtube.com/watch?v=ITbuFIG4Xvc</a:t>
            </a:r>
            <a:endParaRPr lang="en-US" dirty="0" smtClean="0"/>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united states</a:t>
            </a:r>
            <a:endParaRPr lang="en-US" dirty="0"/>
          </a:p>
        </p:txBody>
      </p:sp>
      <p:sp>
        <p:nvSpPr>
          <p:cNvPr id="3" name="Content Placeholder 2"/>
          <p:cNvSpPr>
            <a:spLocks noGrp="1"/>
          </p:cNvSpPr>
          <p:nvPr>
            <p:ph idx="1"/>
          </p:nvPr>
        </p:nvSpPr>
        <p:spPr/>
        <p:txBody>
          <a:bodyPr/>
          <a:lstStyle/>
          <a:p>
            <a:r>
              <a:rPr lang="en-US" dirty="0" smtClean="0"/>
              <a:t>Franklin Delano Roosevelt (FDR) – 1932 </a:t>
            </a:r>
          </a:p>
        </p:txBody>
      </p:sp>
      <p:pic>
        <p:nvPicPr>
          <p:cNvPr id="4" name="Picture 3" descr="FDR.jpg"/>
          <p:cNvPicPr>
            <a:picLocks noChangeAspect="1"/>
          </p:cNvPicPr>
          <p:nvPr/>
        </p:nvPicPr>
        <p:blipFill>
          <a:blip r:embed="rId2" cstate="print"/>
          <a:stretch>
            <a:fillRect/>
          </a:stretch>
        </p:blipFill>
        <p:spPr>
          <a:xfrm>
            <a:off x="1371600" y="2209800"/>
            <a:ext cx="5020697" cy="4419600"/>
          </a:xfrm>
          <a:prstGeom prst="rect">
            <a:avLst/>
          </a:prstGeom>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Literature</a:t>
            </a:r>
            <a:endParaRPr lang="en-US" dirty="0"/>
          </a:p>
        </p:txBody>
      </p:sp>
      <p:sp>
        <p:nvSpPr>
          <p:cNvPr id="3" name="Content Placeholder 2"/>
          <p:cNvSpPr>
            <a:spLocks noGrp="1"/>
          </p:cNvSpPr>
          <p:nvPr>
            <p:ph sz="half" idx="1"/>
          </p:nvPr>
        </p:nvSpPr>
        <p:spPr/>
        <p:txBody>
          <a:bodyPr/>
          <a:lstStyle/>
          <a:p>
            <a:r>
              <a:rPr lang="en-US" dirty="0" smtClean="0"/>
              <a:t>T.S. Eliot – “The Waste Land,” portrays desolation and meaninglessness of modern life.</a:t>
            </a:r>
            <a:endParaRPr lang="en-US" dirty="0"/>
          </a:p>
        </p:txBody>
      </p:sp>
      <p:sp>
        <p:nvSpPr>
          <p:cNvPr id="4" name="Content Placeholder 3"/>
          <p:cNvSpPr>
            <a:spLocks noGrp="1"/>
          </p:cNvSpPr>
          <p:nvPr>
            <p:ph sz="half" idx="2"/>
          </p:nvPr>
        </p:nvSpPr>
        <p:spPr/>
        <p:txBody>
          <a:bodyPr/>
          <a:lstStyle/>
          <a:p>
            <a:r>
              <a:rPr lang="en-US" dirty="0" smtClean="0"/>
              <a:t>James Joyce – Irish</a:t>
            </a:r>
          </a:p>
          <a:p>
            <a:r>
              <a:rPr lang="en-US" dirty="0" smtClean="0"/>
              <a:t>Stream of consciousness</a:t>
            </a:r>
          </a:p>
          <a:p>
            <a:r>
              <a:rPr lang="en-US" dirty="0" smtClean="0"/>
              <a:t>William Faulkner</a:t>
            </a:r>
            <a:endParaRPr lang="en-US"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From “the waste land”</a:t>
            </a:r>
            <a:endParaRPr lang="en-US" dirty="0"/>
          </a:p>
        </p:txBody>
      </p:sp>
      <p:sp>
        <p:nvSpPr>
          <p:cNvPr id="6" name="Content Placeholder 5"/>
          <p:cNvSpPr>
            <a:spLocks noGrp="1"/>
          </p:cNvSpPr>
          <p:nvPr>
            <p:ph idx="1"/>
          </p:nvPr>
        </p:nvSpPr>
        <p:spPr/>
        <p:txBody>
          <a:bodyPr>
            <a:normAutofit fontScale="77500" lnSpcReduction="20000"/>
          </a:bodyPr>
          <a:lstStyle/>
          <a:p>
            <a:pPr>
              <a:buNone/>
            </a:pPr>
            <a:r>
              <a:rPr lang="en-US" dirty="0" smtClean="0"/>
              <a:t>Here is no water but only rock</a:t>
            </a:r>
          </a:p>
          <a:p>
            <a:pPr>
              <a:buNone/>
            </a:pPr>
            <a:r>
              <a:rPr lang="en-US" dirty="0" smtClean="0"/>
              <a:t>Rock and no water and the sandy road</a:t>
            </a:r>
          </a:p>
          <a:p>
            <a:pPr>
              <a:buNone/>
            </a:pPr>
            <a:r>
              <a:rPr lang="en-US" dirty="0" smtClean="0"/>
              <a:t>The road winding above among the mountains</a:t>
            </a:r>
          </a:p>
          <a:p>
            <a:pPr>
              <a:buNone/>
            </a:pPr>
            <a:r>
              <a:rPr lang="en-US" dirty="0" smtClean="0"/>
              <a:t>Which are mountains of rock without water</a:t>
            </a:r>
          </a:p>
          <a:p>
            <a:pPr>
              <a:buNone/>
            </a:pPr>
            <a:r>
              <a:rPr lang="en-US" dirty="0" smtClean="0"/>
              <a:t>If there were water we should stop and drink</a:t>
            </a:r>
          </a:p>
          <a:p>
            <a:pPr>
              <a:buNone/>
            </a:pPr>
            <a:r>
              <a:rPr lang="en-US" dirty="0" smtClean="0"/>
              <a:t>Amongst the rock one cannot stop or think</a:t>
            </a:r>
          </a:p>
          <a:p>
            <a:pPr>
              <a:buNone/>
            </a:pPr>
            <a:r>
              <a:rPr lang="en-US" dirty="0" smtClean="0"/>
              <a:t>Sweat is dry and feet are in the sand</a:t>
            </a:r>
          </a:p>
          <a:p>
            <a:pPr>
              <a:buNone/>
            </a:pPr>
            <a:r>
              <a:rPr lang="en-US" dirty="0" smtClean="0"/>
              <a:t>If there were only water amongst the rock</a:t>
            </a:r>
          </a:p>
          <a:p>
            <a:pPr>
              <a:buNone/>
            </a:pPr>
            <a:r>
              <a:rPr lang="en-US" dirty="0" smtClean="0"/>
              <a:t>Dead mountain mouth of carious teeth that cannot spit</a:t>
            </a:r>
          </a:p>
          <a:p>
            <a:pPr>
              <a:buNone/>
            </a:pPr>
            <a:r>
              <a:rPr lang="en-US" dirty="0" smtClean="0"/>
              <a:t>Here one can neither stand nor lie nor sit</a:t>
            </a:r>
          </a:p>
          <a:p>
            <a:pPr>
              <a:buNone/>
            </a:pPr>
            <a:r>
              <a:rPr lang="en-US" dirty="0" smtClean="0"/>
              <a:t>There is not even silence in the mountains</a:t>
            </a:r>
          </a:p>
          <a:p>
            <a:pPr>
              <a:buNone/>
            </a:pPr>
            <a:r>
              <a:rPr lang="en-US" dirty="0" smtClean="0"/>
              <a:t>But dry sterile thunder without rain</a:t>
            </a:r>
          </a:p>
          <a:p>
            <a:pPr>
              <a:buNone/>
            </a:pPr>
            <a:r>
              <a:rPr lang="en-US" dirty="0" smtClean="0"/>
              <a:t>There is not even solitude in the mountains</a:t>
            </a:r>
          </a:p>
          <a:p>
            <a:pPr>
              <a:buNone/>
            </a:pPr>
            <a:r>
              <a:rPr lang="en-US" dirty="0" smtClean="0"/>
              <a:t>But red sullen faces sneer and snarl</a:t>
            </a:r>
          </a:p>
          <a:p>
            <a:pPr>
              <a:buNone/>
            </a:pPr>
            <a:r>
              <a:rPr lang="en-US" dirty="0" smtClean="0"/>
              <a:t>From doors of </a:t>
            </a:r>
            <a:r>
              <a:rPr lang="en-US" dirty="0" err="1" smtClean="0"/>
              <a:t>mudcracked</a:t>
            </a:r>
            <a:r>
              <a:rPr lang="en-US" dirty="0" smtClean="0"/>
              <a:t> houses…</a:t>
            </a:r>
            <a:endParaRPr lang="en-US"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Why were people disillusioned?</a:t>
            </a:r>
          </a:p>
          <a:p>
            <a:r>
              <a:rPr lang="en-US" dirty="0" smtClean="0"/>
              <a:t>What ideals had they believed in previously that were destroyed by World War I, the world wide economic depression, and the rise of totalitarian governments?</a:t>
            </a:r>
          </a:p>
          <a:p>
            <a:r>
              <a:rPr lang="en-US" dirty="0" smtClean="0"/>
              <a:t>What is the Biblical view of the reason bad things happen? (Genesis 3)</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875</TotalTime>
  <Words>2785</Words>
  <Application>Microsoft Office PowerPoint</Application>
  <PresentationFormat>On-screen Show (4:3)</PresentationFormat>
  <Paragraphs>385</Paragraphs>
  <Slides>92</Slides>
  <Notes>0</Notes>
  <HiddenSlides>0</HiddenSlides>
  <MMClips>0</MMClips>
  <ScaleCrop>false</ScaleCrop>
  <HeadingPairs>
    <vt:vector size="4" baseType="variant">
      <vt:variant>
        <vt:lpstr>Theme</vt:lpstr>
      </vt:variant>
      <vt:variant>
        <vt:i4>1</vt:i4>
      </vt:variant>
      <vt:variant>
        <vt:lpstr>Slide Titles</vt:lpstr>
      </vt:variant>
      <vt:variant>
        <vt:i4>92</vt:i4>
      </vt:variant>
    </vt:vector>
  </HeadingPairs>
  <TitlesOfParts>
    <vt:vector size="93" baseType="lpstr">
      <vt:lpstr>Opulent</vt:lpstr>
      <vt:lpstr>Chapter 21</vt:lpstr>
      <vt:lpstr>Weakness within the democracies </vt:lpstr>
      <vt:lpstr>Great britain</vt:lpstr>
      <vt:lpstr>france</vt:lpstr>
      <vt:lpstr>Maginot line</vt:lpstr>
      <vt:lpstr>Maginot line</vt:lpstr>
      <vt:lpstr>Slide 7</vt:lpstr>
      <vt:lpstr>The united states</vt:lpstr>
      <vt:lpstr>The united states</vt:lpstr>
      <vt:lpstr>The new Deal</vt:lpstr>
      <vt:lpstr>Rise of totalitarian dictatorships</vt:lpstr>
      <vt:lpstr>Through eyes of faith </vt:lpstr>
      <vt:lpstr>Characteristics of totalitarian states</vt:lpstr>
      <vt:lpstr>Prominent 20th Century totalitarian states</vt:lpstr>
      <vt:lpstr>The soviet Union</vt:lpstr>
      <vt:lpstr>Italy</vt:lpstr>
      <vt:lpstr>Germany</vt:lpstr>
      <vt:lpstr>japan</vt:lpstr>
      <vt:lpstr>Communism in russia</vt:lpstr>
      <vt:lpstr>Slide 20</vt:lpstr>
      <vt:lpstr>Communism in russia</vt:lpstr>
      <vt:lpstr>Communism in russia</vt:lpstr>
      <vt:lpstr>Russo-japanese war</vt:lpstr>
      <vt:lpstr>Communism in russia</vt:lpstr>
      <vt:lpstr>Communism in russia</vt:lpstr>
      <vt:lpstr>Communism in russia</vt:lpstr>
      <vt:lpstr>rasputin</vt:lpstr>
      <vt:lpstr>rasputin</vt:lpstr>
      <vt:lpstr>The revolution</vt:lpstr>
      <vt:lpstr>Slide 30</vt:lpstr>
      <vt:lpstr>Slide 31</vt:lpstr>
      <vt:lpstr>Founding of the ussr</vt:lpstr>
      <vt:lpstr>Slide 33</vt:lpstr>
      <vt:lpstr>Reasons for lenin’s success</vt:lpstr>
      <vt:lpstr>Russian civil war (1918-1921)</vt:lpstr>
      <vt:lpstr>Russia becomes communist</vt:lpstr>
      <vt:lpstr>Communist ussr – War Communism (civil war)</vt:lpstr>
      <vt:lpstr>Communist ussr</vt:lpstr>
      <vt:lpstr>Strengthening of the ussr</vt:lpstr>
      <vt:lpstr>Five year plans</vt:lpstr>
      <vt:lpstr>Results of 5 year plans</vt:lpstr>
      <vt:lpstr>Reign of terror</vt:lpstr>
      <vt:lpstr>Spread of communism</vt:lpstr>
      <vt:lpstr>Fascism in italy &amp; germany</vt:lpstr>
      <vt:lpstr>Italy</vt:lpstr>
      <vt:lpstr>Comparing:</vt:lpstr>
      <vt:lpstr>Italian disappointment</vt:lpstr>
      <vt:lpstr>italy</vt:lpstr>
      <vt:lpstr>mussolini</vt:lpstr>
      <vt:lpstr>Fascist party</vt:lpstr>
      <vt:lpstr>Fascist rise in italy</vt:lpstr>
      <vt:lpstr>Mussolini &amp; the fascist state</vt:lpstr>
      <vt:lpstr>Mussolini &amp; the fascist state</vt:lpstr>
      <vt:lpstr>mussolini</vt:lpstr>
      <vt:lpstr>Lateran treaties</vt:lpstr>
      <vt:lpstr>Vatican city</vt:lpstr>
      <vt:lpstr>Post wwi germany</vt:lpstr>
      <vt:lpstr>germany</vt:lpstr>
      <vt:lpstr>Weaknesses of the weimar republic</vt:lpstr>
      <vt:lpstr>Slide 60</vt:lpstr>
      <vt:lpstr>Adolf hitler</vt:lpstr>
      <vt:lpstr>Slide 62</vt:lpstr>
      <vt:lpstr>Slide 63</vt:lpstr>
      <vt:lpstr>Slide 64</vt:lpstr>
      <vt:lpstr>Slide 65</vt:lpstr>
      <vt:lpstr>Slide 66</vt:lpstr>
      <vt:lpstr>Reasons for hitler’s rise to power</vt:lpstr>
      <vt:lpstr>How did he gain power?</vt:lpstr>
      <vt:lpstr>Slide 69</vt:lpstr>
      <vt:lpstr>Increasing his power</vt:lpstr>
      <vt:lpstr>Germany under nazi rule</vt:lpstr>
      <vt:lpstr>Kristallnacht </vt:lpstr>
      <vt:lpstr>Ghettos </vt:lpstr>
      <vt:lpstr>Slide 74</vt:lpstr>
      <vt:lpstr> Concentration Camps &amp; Death Camps</vt:lpstr>
      <vt:lpstr>Why didn’t the church help?</vt:lpstr>
      <vt:lpstr>Slide 77</vt:lpstr>
      <vt:lpstr>Why didn’t the church help?</vt:lpstr>
      <vt:lpstr>Slide 79</vt:lpstr>
      <vt:lpstr>Nazi Four year plans</vt:lpstr>
      <vt:lpstr>Era of disillusionment</vt:lpstr>
      <vt:lpstr>Disillusionment</vt:lpstr>
      <vt:lpstr>Painting - expressionism</vt:lpstr>
      <vt:lpstr>Slide 84</vt:lpstr>
      <vt:lpstr>Painting - cubism</vt:lpstr>
      <vt:lpstr>architecture</vt:lpstr>
      <vt:lpstr>skyscraper</vt:lpstr>
      <vt:lpstr>Frank lloyd wright</vt:lpstr>
      <vt:lpstr>music</vt:lpstr>
      <vt:lpstr>Literature</vt:lpstr>
      <vt:lpstr>From “the waste land”</vt:lpstr>
      <vt:lpstr>Slide 92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21</dc:title>
  <dc:creator>Cotton Blossom</dc:creator>
  <cp:lastModifiedBy>Cotton Blossom</cp:lastModifiedBy>
  <cp:revision>111</cp:revision>
  <dcterms:created xsi:type="dcterms:W3CDTF">2011-04-17T19:43:09Z</dcterms:created>
  <dcterms:modified xsi:type="dcterms:W3CDTF">2012-03-22T00:08:25Z</dcterms:modified>
</cp:coreProperties>
</file>